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4"/>
  </p:notesMasterIdLst>
  <p:handoutMasterIdLst>
    <p:handoutMasterId r:id="rId45"/>
  </p:handoutMasterIdLst>
  <p:sldIdLst>
    <p:sldId id="256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260" r:id="rId31"/>
    <p:sldId id="261" r:id="rId32"/>
    <p:sldId id="262" r:id="rId33"/>
    <p:sldId id="263" r:id="rId34"/>
    <p:sldId id="264" r:id="rId35"/>
    <p:sldId id="265" r:id="rId36"/>
    <p:sldId id="271" r:id="rId37"/>
    <p:sldId id="272" r:id="rId38"/>
    <p:sldId id="273" r:id="rId39"/>
    <p:sldId id="274" r:id="rId40"/>
    <p:sldId id="275" r:id="rId41"/>
    <p:sldId id="339" r:id="rId42"/>
    <p:sldId id="280" r:id="rId43"/>
  </p:sldIdLst>
  <p:sldSz cx="9144000" cy="6858000" type="screen4x3"/>
  <p:notesSz cx="666273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519" autoAdjust="0"/>
    <p:restoredTop sz="94713" autoAdjust="0"/>
  </p:normalViewPr>
  <p:slideViewPr>
    <p:cSldViewPr>
      <p:cViewPr varScale="1">
        <p:scale>
          <a:sx n="67" d="100"/>
          <a:sy n="67" d="100"/>
        </p:scale>
        <p:origin x="-2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F81FB-BBF4-47CD-B82F-218D10F34820}" type="datetimeFigureOut">
              <a:rPr lang="it-IT" smtClean="0"/>
              <a:pPr/>
              <a:t>08/04/2014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3D08C-DACB-4A1E-9D03-70991B522C8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093705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E8C73-E9B5-434E-A5B8-E47B0D368D94}" type="datetimeFigureOut">
              <a:rPr lang="it-IT" smtClean="0"/>
              <a:pPr/>
              <a:t>08/04/2014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9DE33-6D04-4C53-8829-EBD78AB8F3D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247581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9DE33-6D04-4C53-8829-EBD78AB8F3D4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4526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465D3-C306-4362-A903-AC30B62BFD7A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751C-BC68-4FB2-BE92-9E92552F682B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8E7C-5151-4994-B857-E83E61DD170B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9214-F071-4DF2-B43E-97FD33C2E718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7535-1DB0-4F44-8CA9-12FEBB913A52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97C6-26ED-42DD-A950-86388129AAF6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F6F3-F6AC-42E1-9841-0C6284F901E6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A3880-D4F4-42F1-91E8-895E45B5EDBB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51A-24D1-4FD0-A588-CC8C671A8812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392C-621A-433B-9170-1A3D53EE74A6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C61A-EDB3-41A9-ADCB-3B9A557177E9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D7DF-E9ED-4117-B328-EF07AA3ECE6A}" type="datetime1">
              <a:rPr lang="it-IT" smtClean="0"/>
              <a:pPr/>
              <a:t>08/04/2014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ODCEC - Pavia                Lucio Aricò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TERZO SETTORE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ASSOCIAZIONI SPORTIVE DILETTANTISTICHE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ODCEC  LODI - FPC</a:t>
            </a:r>
          </a:p>
          <a:p>
            <a:r>
              <a:rPr lang="it-IT" dirty="0" smtClean="0"/>
              <a:t>Piazzale degli Sports</a:t>
            </a:r>
          </a:p>
          <a:p>
            <a:r>
              <a:rPr lang="it-IT" dirty="0" smtClean="0"/>
              <a:t>4 aprile 2014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Dott. Lucio </a:t>
            </a:r>
            <a:r>
              <a:rPr lang="it-IT" dirty="0" err="1" smtClean="0"/>
              <a:t>Aricò</a:t>
            </a:r>
            <a:r>
              <a:rPr lang="it-IT" dirty="0" smtClean="0"/>
              <a:t> – ODCEC Pavia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</a:t>
            </a:fld>
            <a:endParaRPr lang="it-IT" dirty="0"/>
          </a:p>
        </p:txBody>
      </p:sp>
      <p:pic>
        <p:nvPicPr>
          <p:cNvPr id="10" name="Immagine 9" descr="logo_scuola_bucat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500042"/>
            <a:ext cx="1064728" cy="785818"/>
          </a:xfrm>
          <a:prstGeom prst="rect">
            <a:avLst/>
          </a:prstGeom>
        </p:spPr>
      </p:pic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77825" name="Object 1"/>
          <p:cNvGraphicFramePr>
            <a:graphicFrameLocks noChangeAspect="1"/>
          </p:cNvGraphicFramePr>
          <p:nvPr/>
        </p:nvGraphicFramePr>
        <p:xfrm>
          <a:off x="683568" y="332657"/>
          <a:ext cx="720080" cy="720079"/>
        </p:xfrm>
        <a:graphic>
          <a:graphicData uri="http://schemas.openxmlformats.org/presentationml/2006/ole">
            <p:oleObj spid="_x0000_s77832" r:id="rId5" imgW="3982006" imgH="403809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Attività gestionale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Funzionamento degli Organi Collegiali</a:t>
            </a:r>
          </a:p>
          <a:p>
            <a:endParaRPr lang="it-IT" dirty="0" smtClean="0"/>
          </a:p>
          <a:p>
            <a:r>
              <a:rPr lang="it-IT" dirty="0" smtClean="0"/>
              <a:t>Delibere: forma e sostanza</a:t>
            </a:r>
          </a:p>
          <a:p>
            <a:endParaRPr lang="it-IT" dirty="0" smtClean="0"/>
          </a:p>
          <a:p>
            <a:r>
              <a:rPr lang="it-IT" dirty="0" smtClean="0"/>
              <a:t>Responsabilità</a:t>
            </a:r>
          </a:p>
          <a:p>
            <a:endParaRPr lang="it-IT" dirty="0" smtClean="0"/>
          </a:p>
          <a:p>
            <a:r>
              <a:rPr lang="it-IT" dirty="0" smtClean="0"/>
              <a:t>Deleghe e Procure ad esperti e professionisti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Gestione economica 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sz="5400" dirty="0" smtClean="0"/>
              <a:t>Importanza della redazione</a:t>
            </a:r>
          </a:p>
          <a:p>
            <a:pPr>
              <a:buNone/>
            </a:pPr>
            <a:r>
              <a:rPr lang="it-IT" sz="5400" dirty="0" smtClean="0"/>
              <a:t>del bilancio preventivo</a:t>
            </a:r>
          </a:p>
          <a:p>
            <a:pPr>
              <a:buNone/>
            </a:pPr>
            <a:endParaRPr lang="it-IT" sz="5400" dirty="0" smtClean="0"/>
          </a:p>
          <a:p>
            <a:r>
              <a:rPr lang="it-IT" dirty="0" smtClean="0"/>
              <a:t>Ricerca delle risorse</a:t>
            </a:r>
          </a:p>
          <a:p>
            <a:r>
              <a:rPr lang="it-IT" dirty="0" smtClean="0"/>
              <a:t>Classificazione delle spese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Mappatura dei rischi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Assicurazioni interne ed esterne</a:t>
            </a:r>
          </a:p>
          <a:p>
            <a:r>
              <a:rPr lang="it-IT" dirty="0" smtClean="0"/>
              <a:t>Stipula polizza assicurativa</a:t>
            </a:r>
          </a:p>
          <a:p>
            <a:endParaRPr lang="it-IT" dirty="0" smtClean="0"/>
          </a:p>
          <a:p>
            <a:r>
              <a:rPr lang="it-IT" dirty="0" smtClean="0"/>
              <a:t>Documento sulla sicurezza</a:t>
            </a:r>
          </a:p>
          <a:p>
            <a:r>
              <a:rPr lang="it-IT" dirty="0" smtClean="0"/>
              <a:t>Privacy</a:t>
            </a:r>
          </a:p>
          <a:p>
            <a:r>
              <a:rPr lang="it-IT" dirty="0" smtClean="0"/>
              <a:t>Antiriciclaggio (contante minore € 516,46)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P.R. e Marketing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Attività di immagine e comunicazione</a:t>
            </a:r>
          </a:p>
          <a:p>
            <a:endParaRPr lang="it-IT" dirty="0" smtClean="0"/>
          </a:p>
          <a:p>
            <a:r>
              <a:rPr lang="it-IT" dirty="0" smtClean="0"/>
              <a:t>Sito web….. ASD</a:t>
            </a:r>
          </a:p>
          <a:p>
            <a:endParaRPr lang="it-IT" dirty="0" smtClean="0"/>
          </a:p>
          <a:p>
            <a:r>
              <a:rPr lang="it-IT" dirty="0" smtClean="0"/>
              <a:t>Ricerca pubblicità e sponsorizzazioni (book)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err="1" smtClean="0"/>
              <a:t>Organ</a:t>
            </a:r>
            <a:r>
              <a:rPr lang="it-IT" dirty="0" smtClean="0"/>
              <a:t> House e circolari</a:t>
            </a:r>
          </a:p>
          <a:p>
            <a:endParaRPr lang="it-IT" dirty="0" smtClean="0"/>
          </a:p>
          <a:p>
            <a:r>
              <a:rPr lang="it-IT" dirty="0" smtClean="0"/>
              <a:t>Rapporti con Enti sportivi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Formazione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Necessità di un costante aggiornamento di tutte le normative afferenti la tecnica sportiva</a:t>
            </a:r>
          </a:p>
          <a:p>
            <a:endParaRPr lang="it-IT" dirty="0" smtClean="0"/>
          </a:p>
          <a:p>
            <a:r>
              <a:rPr lang="it-IT" dirty="0" smtClean="0"/>
              <a:t>Costante aggiornamento delle norme civilistiche e fiscali </a:t>
            </a:r>
          </a:p>
          <a:p>
            <a:endParaRPr lang="it-IT" dirty="0" smtClean="0"/>
          </a:p>
          <a:p>
            <a:r>
              <a:rPr lang="it-IT" dirty="0" smtClean="0"/>
              <a:t>Partecipazione ai vari eventi formativi che vengono periodicamente organizzati.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Condizioni per ottenere le agevolazioni fiscale</a:t>
            </a:r>
            <a:endParaRPr lang="it-IT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Anagrafe:</a:t>
            </a:r>
          </a:p>
          <a:p>
            <a:r>
              <a:rPr lang="it-IT" dirty="0" smtClean="0"/>
              <a:t>- Registro CONI</a:t>
            </a:r>
          </a:p>
          <a:p>
            <a:r>
              <a:rPr lang="it-IT" dirty="0" smtClean="0"/>
              <a:t>- Modello EAS</a:t>
            </a:r>
            <a:endParaRPr lang="it-IT" dirty="0"/>
          </a:p>
          <a:p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755576" y="62068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CONTABILITA’ E FISCO</a:t>
            </a: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7544" y="2204864"/>
            <a:ext cx="7472363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it-IT" sz="3600" b="1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95288" y="1889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400" b="1" i="0" u="sng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Intestazioni)"/>
              <a:ea typeface="+mj-ea"/>
              <a:cs typeface="+mj-cs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755576" y="1628800"/>
            <a:ext cx="78930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Le modalità di iscrizione al Registro Coni sono chiaramente indicate sul sito Coni e la registrazione avviene on-line</a:t>
            </a:r>
          </a:p>
          <a:p>
            <a:pPr algn="ctr">
              <a:spcBef>
                <a:spcPct val="20000"/>
              </a:spcBef>
            </a:pPr>
            <a:endParaRPr lang="it-IT" sz="3200" dirty="0">
              <a:solidFill>
                <a:srgbClr val="0066CC"/>
              </a:solidFill>
              <a:latin typeface="tahoma (Corpo)"/>
            </a:endParaRPr>
          </a:p>
          <a:p>
            <a:pPr algn="ctr">
              <a:spcBef>
                <a:spcPct val="20000"/>
              </a:spcBef>
            </a:pP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Termine perentorio per l’iscrizione è di 60 giorni dalla data di costituzione</a:t>
            </a:r>
            <a:endParaRPr lang="it-IT" sz="3200" dirty="0">
              <a:solidFill>
                <a:srgbClr val="0066CC"/>
              </a:solidFill>
              <a:latin typeface="tahoma (Corpo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95288" y="1889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Modello EAS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395536" y="1700808"/>
            <a:ext cx="7848872" cy="471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Soggetti obbligati alla sua presentazione: le ASD che abbiano intrapreso attività commerciale (in possesso quindi della partita Iva).</a:t>
            </a:r>
          </a:p>
          <a:p>
            <a:pPr>
              <a:spcBef>
                <a:spcPct val="20000"/>
              </a:spcBef>
              <a:defRPr/>
            </a:pPr>
            <a:endParaRPr lang="it-IT" sz="3200" dirty="0" smtClean="0">
              <a:solidFill>
                <a:srgbClr val="0066CC"/>
              </a:solidFill>
              <a:latin typeface="tahoma (Corpo)"/>
            </a:endParaRPr>
          </a:p>
          <a:p>
            <a:pPr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Da prodursi entro 60 giorni dalla richiesta della partita Iva.</a:t>
            </a:r>
            <a:endParaRPr lang="it-IT" sz="3200" dirty="0">
              <a:solidFill>
                <a:srgbClr val="0066CC"/>
              </a:solidFill>
              <a:latin typeface="tahoma (Corpo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76734" y="350613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Modello EAS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23528" y="1665287"/>
            <a:ext cx="74676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Va prestata molta attenzione alla compilazione del modello che va inoltrato solo</a:t>
            </a: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in via telematica.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baseline="0" dirty="0" smtClean="0">
                <a:solidFill>
                  <a:schemeClr val="tx1">
                    <a:tint val="75000"/>
                  </a:schemeClr>
                </a:solidFill>
                <a:latin typeface="tahoma (Corpo)"/>
              </a:rPr>
              <a:t>Di</a:t>
            </a:r>
            <a:r>
              <a:rPr lang="it-IT" sz="3200" dirty="0" smtClean="0">
                <a:solidFill>
                  <a:schemeClr val="tx1">
                    <a:tint val="75000"/>
                  </a:schemeClr>
                </a:solidFill>
                <a:latin typeface="tahoma (Corpo)"/>
              </a:rPr>
              <a:t> fatto vanno ribadite le condizioni di rispetto delle normative civilistiche e fiscali in materia. Va quindi negata, ad esempio, la distribuzione di utili o la mancanza di democrazia nella gestione.</a:t>
            </a: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  <p:sp>
        <p:nvSpPr>
          <p:cNvPr id="8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28625" y="2857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ATTIVITA’  ISTITUZIONALE  E</a:t>
            </a:r>
            <a:r>
              <a:rPr kumimoji="0" 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</a:t>
            </a: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COMMERCIALE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67544" y="1052736"/>
            <a:ext cx="8147248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Solo incassi istituzionali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: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apertura  Codice Fiscale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Incassi commerciali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: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      apertura posizione IVA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	- Contabilità e rendiconto istituzionale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	- Contabilità e rendiconto commerciale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	= Rendiconto consolidato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755576" y="62068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AMBITO  OPERATIVO </a:t>
            </a: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7544" y="2204864"/>
            <a:ext cx="7472363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ATTIVITA’  MUTUALISTICA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ATTIVITA’  SOLIDARISTICA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ACCESSO AL REGIME AGEVOLATO</a:t>
            </a:r>
            <a:r>
              <a:rPr kumimoji="0" 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 </a:t>
            </a: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L.398/91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1115616" y="1412776"/>
            <a:ext cx="7179568" cy="4873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Condizioni necessarie per usufruire del regime agevolato della Legge 398/1991 in materia di IVA – IRES ed IRAP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Assenza fine di lucro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Svolgimento attività sportiva dilettantistica riconosciuta dal   CONI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Affiliazione a Federazioni Sportive Nazionali o Enti di Promozione  Sportiva 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Totale dei ricavi commerciali  &lt; € 250.000,00 (criterio di cassa)</a:t>
            </a:r>
          </a:p>
          <a:p>
            <a:pPr marL="898525" marR="0" lvl="1" indent="-4413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	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al superamento del plafond si creano due periodi distinti:    ante e post.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67544" y="1412776"/>
            <a:ext cx="8435975" cy="4568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Per accedere al regime agevolato L. 398/91</a:t>
            </a:r>
          </a:p>
          <a:p>
            <a:pPr marL="640080" marR="0" lvl="1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Tx/>
              <a:buFont typeface="Arial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640080" marR="0" lvl="1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Comunicazione alla SIAE</a:t>
            </a:r>
          </a:p>
          <a:p>
            <a:pPr marL="640080" marR="0" lvl="1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Compilazione e trasmissione dichiarazione IVA , </a:t>
            </a:r>
          </a:p>
          <a:p>
            <a:pPr marL="640080" marR="0" lvl="1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Quadro VO, </a:t>
            </a:r>
          </a:p>
          <a:p>
            <a:pPr marL="640080" marR="0" lvl="1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Tx/>
              <a:buFont typeface="Arial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640080" marR="0" lvl="1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Oppure comportamento  concludente</a:t>
            </a:r>
          </a:p>
          <a:p>
            <a:pPr marL="640080" marR="0" lvl="1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Tx/>
              <a:buFont typeface="Arial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1339850" marR="0" lvl="1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shade val="7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L’opzione è vincolante sino a revoca e comunque non prima di 5 anni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67544" y="332656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ACCESSO AL REGIME AGEVOLATO</a:t>
            </a:r>
            <a:r>
              <a:rPr kumimoji="0" 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 </a:t>
            </a: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L.398/91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67544" y="0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                        IMPOSTA  IRES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67544" y="692696"/>
            <a:ext cx="8496944" cy="4879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La base imponibile per conteggiare l’imposta IRES esclude tutti i ricavi istituzionali ed è formata quindi dai soli ricavi commerciali da cui si deducono i costi forfetizzati al 97%.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536575" marR="0" lvl="0" indent="-5365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Tx/>
              <a:buBlip>
                <a:blip r:embed="rId2"/>
              </a:buBlip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Ricavi istituzionali: 	quote associative, donazioni, liberalità varie, 				vendite solidaristiche , indennità di formazione e 				preparazione per prima cessione contratto per 				atleti (c.d. cartellino)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Tx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536575" marR="0" lvl="0" indent="-5365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Ricavi commerciali:	spettacoli sportivi, pubblicità, sponsorizzazioni, 				diritti televisivi, affitto a terzi impianti, e cessione 				c.d. cartellini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                         IMPOSTA  IVA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755576" y="980728"/>
            <a:ext cx="7704857" cy="475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L’imposta IVA viene conteggiata come previsto dall’art. 74/633, punto 6, ove è indicato il pagamento del: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50% dell’IVA a debito per gli introiti derivanti da attività commerciali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90% dell’IVA a debito per sponsorizzazioni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725488" marR="0" lvl="0" indent="-284163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2/3 dell’IVA a debito per riprese televisive e trasmissioni     radiofoniche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                         IMPOSTA  IVA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755577" y="1557338"/>
            <a:ext cx="7560840" cy="475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Definizione della sponsorizzazione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Sentenza della Corte di Cassazione n.428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del 19/01/96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Proposta per modificare l’art. 74/633: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Individuazione di una aliquota unica  per     </a:t>
            </a:r>
          </a:p>
          <a:p>
            <a:pPr marL="993775" marR="0" lvl="0" indent="-993775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  la detrazione dell’Iva per tutte le  fattispecie, sia di pubblicità  e sia di sponsorizzazione.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			IMPOSTA  IRAP    </a:t>
            </a:r>
            <a:r>
              <a:rPr kumimoji="0" lang="it-IT" sz="3400" b="0" i="0" u="sng" strike="noStrike" kern="1200" cap="none" spc="0" normalizeH="0" baseline="0" noProof="0" dirty="0" smtClean="0">
                <a:ln>
                  <a:noFill/>
                </a:ln>
                <a:solidFill>
                  <a:srgbClr val="348484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                                              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683568" y="1857364"/>
            <a:ext cx="8181003" cy="4751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La   base   imponibile  dell’Irap  e’  la stessa su cui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viene conteggiata l’</a:t>
            </a:r>
            <a:r>
              <a:rPr kumimoji="0" lang="it-IT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Ires</a:t>
            </a: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a cui si devono aggiungere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le  retribuzioni  pagate  ai  lavoratori  dipendenti,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comunque inquadrati, ed anche gli interessi passivi.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endParaRPr kumimoji="0" lang="it-IT" sz="26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268288"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ALIQUOTA: 4,25% o altra prevista dalla 					               Legge Regionale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2352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IMPOSTA  </a:t>
            </a:r>
            <a:r>
              <a:rPr kumimoji="0" lang="it-IT" sz="3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DI</a:t>
            </a: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 BOLLO  E  REGISTRO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57200" y="1268760"/>
            <a:ext cx="8686800" cy="4824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Le ASD </a:t>
            </a:r>
            <a:r>
              <a:rPr kumimoji="0" lang="it-IT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non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sono soggette alla legge sul bollo per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quanto da loro attuato (ricevute, contratti ecc.).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dirty="0">
              <a:solidFill>
                <a:srgbClr val="0066CC"/>
              </a:solidFill>
              <a:latin typeface="tahoma (Corpo)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La</a:t>
            </a: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bollatura non è richiesta 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anche in tutti i casi in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cui sia la ASD a richiedere</a:t>
            </a: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documentazione 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ricevute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a soggetti terzi. (L. 27/12/2002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n°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289).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L’imposta di registro, per tutti gli atti costitutivi,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 modificative ecc. delle ASD, si applica nella misura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   fissa di € 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200,00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        Le Concessione Governative non sono dovute.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SIAE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829196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Attività occasionale: </a:t>
            </a:r>
          </a:p>
          <a:p>
            <a:pPr lvl="1"/>
            <a:r>
              <a:rPr lang="it-IT" dirty="0" smtClean="0"/>
              <a:t>va presentata alla Siae, prima dell’inizio dell’evento dichiarazione (art. 19 DPR 640/72)</a:t>
            </a:r>
          </a:p>
          <a:p>
            <a:pPr lvl="1"/>
            <a:r>
              <a:rPr lang="it-IT" dirty="0" smtClean="0"/>
              <a:t>Entro 5 giorni dal termine va presentata dichiarazione con gli elementi identificativi dei soggetti e corrispettivi percetti.</a:t>
            </a:r>
          </a:p>
          <a:p>
            <a:pPr lvl="1"/>
            <a:endParaRPr lang="it-IT" dirty="0" smtClean="0"/>
          </a:p>
          <a:p>
            <a:pPr lvl="1">
              <a:buNone/>
            </a:pPr>
            <a:r>
              <a:rPr lang="it-IT" dirty="0" smtClean="0"/>
              <a:t>Titoli d’accesso gratuiti: condizioni</a:t>
            </a:r>
          </a:p>
          <a:p>
            <a:pPr lvl="1">
              <a:buNone/>
            </a:pPr>
            <a:r>
              <a:rPr lang="it-IT" dirty="0" smtClean="0"/>
              <a:t>5% capienza del locale per attività a carattere </a:t>
            </a:r>
            <a:r>
              <a:rPr lang="it-IT" dirty="0" err="1" smtClean="0"/>
              <a:t>contin</a:t>
            </a:r>
            <a:r>
              <a:rPr lang="it-IT" dirty="0" smtClean="0"/>
              <a:t>.</a:t>
            </a:r>
          </a:p>
          <a:p>
            <a:pPr lvl="1">
              <a:buNone/>
            </a:pPr>
            <a:r>
              <a:rPr lang="it-IT" dirty="0" smtClean="0"/>
              <a:t>2% di posti di ciascuna </a:t>
            </a:r>
            <a:r>
              <a:rPr lang="it-IT" dirty="0" err="1" smtClean="0"/>
              <a:t>categ</a:t>
            </a:r>
            <a:r>
              <a:rPr lang="it-IT" dirty="0" smtClean="0"/>
              <a:t>. per att. non periodica</a:t>
            </a:r>
          </a:p>
          <a:p>
            <a:pPr lvl="1">
              <a:buNone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SIAE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La trasmissione alla Siae, relativi ai titoli di accesso, avviene distintamente per ciascuna giornata (per ciascun mese) con i dati contenuti nel documento riepilogativo giornaliero  (riepilogo mensile).</a:t>
            </a:r>
          </a:p>
          <a:p>
            <a:r>
              <a:rPr lang="it-IT" dirty="0" smtClean="0"/>
              <a:t>I titoli di ingresso devono riportare la numerazione, </a:t>
            </a:r>
            <a:r>
              <a:rPr lang="it-IT" dirty="0" err="1" smtClean="0"/>
              <a:t>contrass</a:t>
            </a:r>
            <a:r>
              <a:rPr lang="it-IT" dirty="0" smtClean="0"/>
              <a:t>. Siae, </a:t>
            </a:r>
            <a:r>
              <a:rPr lang="it-IT" dirty="0" err="1" smtClean="0"/>
              <a:t>n°</a:t>
            </a:r>
            <a:r>
              <a:rPr lang="it-IT" dirty="0" smtClean="0"/>
              <a:t> di serie, cat. Di posto, corrispettivo, </a:t>
            </a:r>
            <a:r>
              <a:rPr lang="it-IT" dirty="0" err="1" smtClean="0"/>
              <a:t>corr</a:t>
            </a:r>
            <a:r>
              <a:rPr lang="it-IT" dirty="0" smtClean="0"/>
              <a:t>. per prevendita, Dicitura “gratuito” o “ridotto”.</a:t>
            </a:r>
          </a:p>
          <a:p>
            <a:r>
              <a:rPr lang="it-IT" dirty="0" smtClean="0"/>
              <a:t>Ogni dotazione è certificata dalla Siae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SIAE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Prospetto dei titoli di ingresso</a:t>
            </a:r>
          </a:p>
          <a:p>
            <a:endParaRPr lang="it-IT" dirty="0" smtClean="0"/>
          </a:p>
          <a:p>
            <a:r>
              <a:rPr lang="it-IT" dirty="0" smtClean="0"/>
              <a:t>Prospetto abbonamenti</a:t>
            </a:r>
          </a:p>
          <a:p>
            <a:endParaRPr lang="it-IT" dirty="0" smtClean="0"/>
          </a:p>
          <a:p>
            <a:r>
              <a:rPr lang="it-IT" dirty="0" smtClean="0"/>
              <a:t>Prospetto delle rimanenze</a:t>
            </a:r>
          </a:p>
          <a:p>
            <a:pPr lvl="1"/>
            <a:r>
              <a:rPr lang="it-IT" dirty="0" smtClean="0"/>
              <a:t>Una copia dei prospetti SD/1 è ritirata dalla Siae</a:t>
            </a:r>
          </a:p>
          <a:p>
            <a:pPr lvl="1"/>
            <a:r>
              <a:rPr lang="it-IT" dirty="0" smtClean="0"/>
              <a:t>Obbligo annotazione corrispettivi per Iva</a:t>
            </a:r>
          </a:p>
          <a:p>
            <a:pPr lvl="1"/>
            <a:r>
              <a:rPr lang="it-IT" dirty="0" smtClean="0"/>
              <a:t>Obbligo annotazione fatture emesse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</a:p>
          <a:p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95288" y="1889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CONTRIBUZIONI PUBBLICHE 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No-Profit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755576" y="1628800"/>
            <a:ext cx="78930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it-IT" sz="3200" dirty="0">
              <a:latin typeface="tahoma (Corpo)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it-IT" sz="3200" dirty="0">
                <a:solidFill>
                  <a:srgbClr val="0066CC"/>
                </a:solidFill>
                <a:latin typeface="tahoma (Corpo)"/>
              </a:rPr>
              <a:t> No alle contribuzioni </a:t>
            </a: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monetarie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it-IT" sz="3200" dirty="0">
              <a:solidFill>
                <a:srgbClr val="0066CC"/>
              </a:solidFill>
              <a:latin typeface="tahoma (Corpo)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it-IT" sz="3200" dirty="0">
                <a:solidFill>
                  <a:srgbClr val="0066CC"/>
                </a:solidFill>
                <a:latin typeface="tahoma (Corpo)"/>
              </a:rPr>
              <a:t> Detassazione ed </a:t>
            </a: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agevolazioni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it-IT" sz="3200" dirty="0">
              <a:solidFill>
                <a:srgbClr val="0066CC"/>
              </a:solidFill>
              <a:latin typeface="tahoma (Corpo)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it-IT" sz="3200" dirty="0">
                <a:solidFill>
                  <a:srgbClr val="0066CC"/>
                </a:solidFill>
                <a:latin typeface="tahoma (Corpo)"/>
              </a:rPr>
              <a:t> </a:t>
            </a:r>
            <a:r>
              <a:rPr lang="it-IT" sz="3200" dirty="0" err="1" smtClean="0">
                <a:solidFill>
                  <a:srgbClr val="0066CC"/>
                </a:solidFill>
                <a:latin typeface="tahoma (Corpo)"/>
              </a:rPr>
              <a:t>Decommercializzazioni</a:t>
            </a:r>
            <a:endParaRPr lang="it-IT" sz="3200" dirty="0">
              <a:solidFill>
                <a:srgbClr val="0066CC"/>
              </a:solidFill>
              <a:latin typeface="tahoma (Corpo)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it-IT" sz="3200" dirty="0">
              <a:solidFill>
                <a:srgbClr val="0066CC"/>
              </a:solidFill>
              <a:latin typeface="tahoma (Corpo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95288" y="1889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Necessità della stipula dei Contratti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755576" y="1628800"/>
            <a:ext cx="78930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it-IT" sz="3200" dirty="0" smtClean="0">
                <a:latin typeface="tahoma (Corpo)"/>
              </a:rPr>
              <a:t>Forma</a:t>
            </a:r>
          </a:p>
          <a:p>
            <a:pPr>
              <a:spcBef>
                <a:spcPct val="20000"/>
              </a:spcBef>
            </a:pPr>
            <a:r>
              <a:rPr lang="it-IT" sz="3200" dirty="0">
                <a:latin typeface="tahoma (Corpo)"/>
              </a:rPr>
              <a:t>	 </a:t>
            </a:r>
            <a:r>
              <a:rPr lang="it-IT" sz="3200" dirty="0" smtClean="0">
                <a:latin typeface="tahoma (Corpo)"/>
              </a:rPr>
              <a:t>  Durata</a:t>
            </a:r>
          </a:p>
          <a:p>
            <a:pPr>
              <a:spcBef>
                <a:spcPct val="20000"/>
              </a:spcBef>
            </a:pPr>
            <a:endParaRPr lang="it-IT" sz="3200" dirty="0">
              <a:latin typeface="tahoma (Corpo)"/>
            </a:endParaRPr>
          </a:p>
          <a:p>
            <a:pPr>
              <a:spcBef>
                <a:spcPct val="20000"/>
              </a:spcBef>
            </a:pPr>
            <a:r>
              <a:rPr lang="it-IT" sz="3200" dirty="0" smtClean="0">
                <a:latin typeface="tahoma (Corpo)"/>
              </a:rPr>
              <a:t>		      Registrazione</a:t>
            </a:r>
          </a:p>
          <a:p>
            <a:pPr>
              <a:spcBef>
                <a:spcPct val="20000"/>
              </a:spcBef>
            </a:pPr>
            <a:endParaRPr lang="it-IT" sz="3200" dirty="0">
              <a:latin typeface="tahoma (Corpo)"/>
            </a:endParaRPr>
          </a:p>
          <a:p>
            <a:pPr>
              <a:spcBef>
                <a:spcPct val="20000"/>
              </a:spcBef>
            </a:pPr>
            <a:r>
              <a:rPr lang="it-IT" sz="3200" dirty="0" smtClean="0">
                <a:latin typeface="tahoma (Corpo)"/>
              </a:rPr>
              <a:t>					Ottemperanza</a:t>
            </a:r>
            <a:endParaRPr lang="it-IT" sz="3200" dirty="0">
              <a:latin typeface="tahoma (Corpo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899592" y="1988840"/>
            <a:ext cx="78930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Contratti immobiliari</a:t>
            </a:r>
          </a:p>
          <a:p>
            <a:pPr>
              <a:spcBef>
                <a:spcPct val="20000"/>
              </a:spcBef>
              <a:defRPr/>
            </a:pPr>
            <a:endParaRPr lang="it-IT" sz="3200" dirty="0">
              <a:solidFill>
                <a:srgbClr val="0066CC"/>
              </a:solidFill>
              <a:latin typeface="tahoma (Corpo)"/>
            </a:endParaRPr>
          </a:p>
          <a:p>
            <a:pPr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	- Sede sociale</a:t>
            </a:r>
          </a:p>
          <a:p>
            <a:pPr>
              <a:spcBef>
                <a:spcPct val="20000"/>
              </a:spcBef>
              <a:defRPr/>
            </a:pPr>
            <a:endParaRPr lang="it-IT" sz="3200" dirty="0">
              <a:solidFill>
                <a:srgbClr val="0066CC"/>
              </a:solidFill>
              <a:latin typeface="tahoma (Corpo)"/>
            </a:endParaRPr>
          </a:p>
          <a:p>
            <a:pPr>
              <a:spcBef>
                <a:spcPct val="20000"/>
              </a:spcBef>
              <a:defRPr/>
            </a:pP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	- Impianto sportivo (licenza)</a:t>
            </a:r>
          </a:p>
          <a:p>
            <a:pPr>
              <a:spcBef>
                <a:spcPct val="20000"/>
              </a:spcBef>
              <a:defRPr/>
            </a:pPr>
            <a:r>
              <a:rPr lang="it-IT" sz="3200" dirty="0">
                <a:solidFill>
                  <a:srgbClr val="0066CC"/>
                </a:solidFill>
                <a:latin typeface="tahoma (Corpo)"/>
              </a:rPr>
              <a:t>	</a:t>
            </a: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	. </a:t>
            </a:r>
            <a:r>
              <a:rPr lang="it-IT" sz="3200" dirty="0">
                <a:solidFill>
                  <a:srgbClr val="0066CC"/>
                </a:solidFill>
                <a:latin typeface="tahoma (Corpo)"/>
              </a:rPr>
              <a:t>i</a:t>
            </a: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n uso esclusivo</a:t>
            </a:r>
          </a:p>
          <a:p>
            <a:pPr>
              <a:spcBef>
                <a:spcPct val="20000"/>
              </a:spcBef>
              <a:defRPr/>
            </a:pPr>
            <a:r>
              <a:rPr lang="it-IT" sz="3200" dirty="0">
                <a:solidFill>
                  <a:srgbClr val="0066CC"/>
                </a:solidFill>
                <a:latin typeface="tahoma (Corpo)"/>
              </a:rPr>
              <a:t>	</a:t>
            </a: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	. in concorso con altri</a:t>
            </a:r>
            <a:endParaRPr lang="it-IT" sz="3200" dirty="0">
              <a:solidFill>
                <a:srgbClr val="0066CC"/>
              </a:solidFill>
              <a:latin typeface="tahoma (Corpo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246063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400" b="1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Intestazioni)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Contratti pubblicitari</a:t>
            </a:r>
            <a:endParaRPr kumimoji="0" lang="it-IT" sz="3400" b="1" i="0" u="sng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Intestazioni)"/>
              <a:ea typeface="+mj-ea"/>
              <a:cs typeface="+mj-cs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72108" y="1482725"/>
            <a:ext cx="74676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dirty="0">
              <a:solidFill>
                <a:schemeClr val="tx1">
                  <a:tint val="75000"/>
                </a:schemeClr>
              </a:solidFill>
              <a:latin typeface="tahoma (Corpo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Contratti con Sponsor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dirty="0">
              <a:solidFill>
                <a:schemeClr val="tx1">
                  <a:tint val="75000"/>
                </a:schemeClr>
              </a:solidFill>
              <a:latin typeface="tahoma (Corpo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Contratti con Sponsor tecnici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dirty="0">
              <a:solidFill>
                <a:schemeClr val="tx1">
                  <a:tint val="75000"/>
                </a:schemeClr>
              </a:solidFill>
              <a:latin typeface="tahoma (Corpo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Contratti pubblicitari</a:t>
            </a:r>
          </a:p>
        </p:txBody>
      </p:sp>
      <p:sp>
        <p:nvSpPr>
          <p:cNvPr id="8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28625" y="2857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Contratti con Allenatori ed</a:t>
            </a:r>
            <a:r>
              <a:rPr kumimoji="0" lang="it-IT" sz="3400" b="1" i="0" u="sng" strike="noStrike" kern="1200" cap="none" spc="0" normalizeH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Atleti</a:t>
            </a:r>
            <a:endParaRPr kumimoji="0" lang="it-IT" sz="3400" b="1" i="0" u="sng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Intestazioni)"/>
              <a:ea typeface="+mj-ea"/>
              <a:cs typeface="+mj-cs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539552" y="1124744"/>
            <a:ext cx="8147248" cy="4873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Il contratto deve necessariamente prevedere: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sz="3200" dirty="0" smtClean="0">
                <a:solidFill>
                  <a:schemeClr val="tx1">
                    <a:tint val="75000"/>
                  </a:schemeClr>
                </a:solidFill>
                <a:latin typeface="tahoma (Corpo)"/>
              </a:rPr>
              <a:t> Stato attuale (</a:t>
            </a:r>
            <a:r>
              <a:rPr lang="it-IT" sz="3200" dirty="0" err="1" smtClean="0">
                <a:solidFill>
                  <a:schemeClr val="tx1">
                    <a:tint val="75000"/>
                  </a:schemeClr>
                </a:solidFill>
                <a:latin typeface="tahoma (Corpo)"/>
              </a:rPr>
              <a:t>lav</a:t>
            </a:r>
            <a:r>
              <a:rPr lang="it-IT" sz="3200" dirty="0" smtClean="0">
                <a:solidFill>
                  <a:schemeClr val="tx1">
                    <a:tint val="75000"/>
                  </a:schemeClr>
                </a:solidFill>
                <a:latin typeface="tahoma (Corpo)"/>
              </a:rPr>
              <a:t>. Autonomo, dipendente,  		       ecc.).	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</a:t>
            </a:r>
            <a:r>
              <a:rPr lang="it-IT" sz="3200" dirty="0" smtClean="0">
                <a:solidFill>
                  <a:schemeClr val="tx1">
                    <a:tint val="75000"/>
                  </a:schemeClr>
                </a:solidFill>
                <a:latin typeface="tahoma (Corpo)"/>
              </a:rPr>
              <a:t>Esclusività o meno del rapporto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Eventuale rescissione anticipata 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 smtClean="0">
                <a:solidFill>
                  <a:schemeClr val="tx1">
                    <a:tint val="75000"/>
                  </a:schemeClr>
                </a:solidFill>
                <a:latin typeface="tahoma (Corpo)"/>
              </a:rPr>
              <a:t> Rispetto del regolamento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Condizioni economiche, morali, mediche,   	sportive ecc.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 smtClean="0">
                <a:solidFill>
                  <a:schemeClr val="tx1">
                    <a:tint val="75000"/>
                  </a:schemeClr>
                </a:solidFill>
                <a:latin typeface="tahoma (Corpo)"/>
              </a:rPr>
              <a:t>  Impegno a rilasciare la dichiarazione limite 	dei compensi</a:t>
            </a: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Documentazione necessaria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400" b="1" u="sng" dirty="0" smtClean="0">
              <a:solidFill>
                <a:srgbClr val="0066CC"/>
              </a:solidFill>
              <a:latin typeface="tahoma (Intestazioni)"/>
              <a:ea typeface="+mj-ea"/>
              <a:cs typeface="+mj-cs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1115616" y="1412776"/>
            <a:ext cx="7179568" cy="48736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3000" b="1" dirty="0" smtClean="0">
                <a:latin typeface="tahoma (Corpo)"/>
              </a:rPr>
              <a:t> </a:t>
            </a:r>
            <a:r>
              <a:rPr lang="it-IT" sz="3000" dirty="0" smtClean="0">
                <a:latin typeface="tahoma (Corpo)"/>
              </a:rPr>
              <a:t>documento identificativo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3000" dirty="0" smtClean="0">
              <a:latin typeface="tahoma (Corpo)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sz="3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 (Corpo)"/>
                <a:ea typeface="+mn-ea"/>
                <a:cs typeface="+mn-cs"/>
              </a:rPr>
              <a:t> codice fiscale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300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3000" baseline="0" dirty="0" smtClean="0">
                <a:latin typeface="tahoma (Corpo)"/>
              </a:rPr>
              <a:t> attestati sportivi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3000" baseline="0" dirty="0" smtClean="0">
              <a:latin typeface="tahoma (Corpo)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3000" dirty="0" smtClean="0">
                <a:latin typeface="tahoma (Corpo)"/>
              </a:rPr>
              <a:t> curriculum vitae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3000" dirty="0" smtClean="0">
              <a:latin typeface="tahoma (Corpo)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it-IT" sz="3000" baseline="0" dirty="0" smtClean="0">
                <a:latin typeface="tahoma (Corpo)"/>
              </a:rPr>
              <a:t> foto </a:t>
            </a:r>
            <a:endParaRPr kumimoji="0" lang="it-IT" sz="3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67544" y="1412776"/>
            <a:ext cx="8435975" cy="4568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sz="3000" dirty="0" smtClean="0">
                <a:latin typeface="tahoma (Corpo)"/>
              </a:rPr>
              <a:t>Rapporto in esclusiva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3000" dirty="0" smtClean="0">
              <a:latin typeface="tahoma (Corpo)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3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 (Corpo)"/>
                <a:ea typeface="+mn-ea"/>
                <a:cs typeface="+mn-cs"/>
              </a:rPr>
              <a:t>Obiettivi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3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sz="3000" dirty="0" smtClean="0">
                <a:latin typeface="tahoma (Corpo)"/>
              </a:rPr>
              <a:t>Mansionario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3000" dirty="0" smtClean="0">
              <a:latin typeface="tahoma (Corpo)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3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 (Corpo)"/>
                <a:ea typeface="+mn-ea"/>
                <a:cs typeface="+mn-cs"/>
              </a:rPr>
              <a:t>Dotazione economica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3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sz="3000" dirty="0" smtClean="0">
                <a:latin typeface="tahoma (Corpo)"/>
              </a:rPr>
              <a:t>Durata rapporto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3000" dirty="0" smtClean="0">
              <a:latin typeface="tahoma (Corpo)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3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 (Corpo)"/>
                <a:ea typeface="+mn-ea"/>
                <a:cs typeface="+mn-cs"/>
              </a:rPr>
              <a:t>Procura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3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67544" y="332656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Contratti con G.M. e Collaboratori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28596" y="-2143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COMPENSI  PAGATI  DA  ASD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611560" y="1052736"/>
            <a:ext cx="8136905" cy="44439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Per i compensi pagati ad atleti, allenatori, preparatori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ed anche a coloro che si occupano, in maniera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non professionale, della gestione e della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parte amministrativa e contabile della ASD,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si applica quanto sotto riportato.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Fino ad € 7.500,00		            Ritenuta assente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Da        € 7.501,00 ad € 28.158,28	Ritenuta d’imposta 23% +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% </a:t>
            </a:r>
            <a:r>
              <a:rPr lang="it-IT" sz="3200" dirty="0" smtClean="0">
                <a:solidFill>
                  <a:srgbClr val="0066CC"/>
                </a:solidFill>
              </a:rPr>
              <a:t> del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l’addizionale 						regionale</a:t>
            </a:r>
          </a:p>
          <a:p>
            <a:pPr marL="268288" marR="0" lvl="0" indent="26828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Oltre € 28.158,28			Ritenuta d’acconto 23% +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% </a:t>
            </a:r>
            <a:r>
              <a:rPr lang="it-IT" sz="3200" dirty="0" smtClean="0">
                <a:solidFill>
                  <a:srgbClr val="0066CC"/>
                </a:solidFill>
              </a:rPr>
              <a:t> del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l’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</a:t>
            </a:r>
            <a:r>
              <a:rPr lang="it-IT" sz="3200" dirty="0" err="1" smtClean="0">
                <a:solidFill>
                  <a:srgbClr val="0066CC"/>
                </a:solidFill>
              </a:rPr>
              <a:t>izionale</a:t>
            </a:r>
            <a:r>
              <a:rPr lang="it-IT" sz="3200" dirty="0" smtClean="0">
                <a:solidFill>
                  <a:srgbClr val="0066CC"/>
                </a:solidFill>
              </a:rPr>
              <a:t> 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region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28596" y="0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COMPENSI  PAGATI  DA  ASD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636587" y="980728"/>
            <a:ext cx="8507413" cy="4824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E’ possibile pagare ad atleti, allenatori e preparatori,  in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esenzione di ritenute per il soggetto erogatore e da non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dichiarare dal percipiente, sia compensi e sia indennità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di trasferta (vitto, alloggio e viaggio) nei limiti seguenti: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Fino ad € 46,48 al giorno se in Italia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endParaRPr kumimoji="0" lang="it-IT" sz="15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Fino ad € 77,47 al giorno se all’estero.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it-IT" sz="15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273050" marR="0" lvl="0" indent="4524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E’ possibile effettuare rimborsi non imponibili a </a:t>
            </a:r>
          </a:p>
          <a:p>
            <a:pPr marL="273050" marR="0" lvl="0" indent="4524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Dirigenti  ed  accompagnatori  della  ASD sulla </a:t>
            </a:r>
          </a:p>
          <a:p>
            <a:pPr marL="273050" marR="0" lvl="0" indent="4524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base  dell’indennità  chilometrica   rispettando </a:t>
            </a:r>
          </a:p>
          <a:p>
            <a:pPr marL="273050" marR="0" lvl="0" indent="45243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i massimali previsti dalle tabelle ACI.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95536" y="0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COMPENSI   E   MODELLO  770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28596" y="928670"/>
            <a:ext cx="8715404" cy="48244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I soggetti percipienti i compensi pagati dalle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ASD devono rilasciare, ad ogni compenso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ricevuto, una attestazione che, sino a quel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momento e globalmente, non è stato superato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il tetto di € 7.500,00.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Così operando non verrà applicata alcuna ritenuta.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  La ASD deve presentare il mod. 770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    includendovi anche i nominativi dei soggetti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       che non hanno subito ritenute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CONTROLLI  ALLE  A. S. D.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636587" y="1142984"/>
            <a:ext cx="8507413" cy="48244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Criticità evidenziate nei vari PVC elevati in Lombardia: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- Disconoscimento dell’appartenenza al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mondo NP o comunque revoca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delle agevolazioni fiscali previste.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- Inadeguatezza dello Statuto in base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agli 8 punti di cui art. 90 L. 289/2002</a:t>
            </a: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distribuzione di utili (società a latere ecc.)</a:t>
            </a: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mancata tenuta organica contabilità</a:t>
            </a: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Mancata approvazione rendiconto </a:t>
            </a:r>
          </a:p>
          <a:p>
            <a:pPr marL="914400" marR="0" lvl="2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Problematiche emergenti esercizio a cavallo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95288" y="1889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NORME </a:t>
            </a:r>
            <a:r>
              <a:rPr kumimoji="0" lang="it-IT" sz="3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DI</a:t>
            </a: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RIFERIMENTO</a:t>
            </a:r>
            <a:r>
              <a:rPr kumimoji="0" 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</a:t>
            </a:r>
            <a:br>
              <a:rPr kumimoji="0" 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</a:br>
            <a:r>
              <a:rPr kumimoji="0" 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                        </a:t>
            </a: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TERZO  SETTORE - ASD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611560" y="1844824"/>
            <a:ext cx="78930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>
                <a:latin typeface="tahoma (Corpo)"/>
              </a:rPr>
              <a:t> </a:t>
            </a:r>
            <a:r>
              <a:rPr lang="it-IT" sz="3200" dirty="0">
                <a:solidFill>
                  <a:srgbClr val="0066CC"/>
                </a:solidFill>
                <a:latin typeface="tahoma (Corpo)"/>
              </a:rPr>
              <a:t>Art. 148 </a:t>
            </a:r>
            <a:r>
              <a:rPr lang="it-IT" sz="3200" dirty="0" err="1">
                <a:solidFill>
                  <a:srgbClr val="0066CC"/>
                </a:solidFill>
                <a:latin typeface="tahoma (Corpo)"/>
              </a:rPr>
              <a:t>Tuir</a:t>
            </a:r>
            <a:r>
              <a:rPr lang="it-IT" sz="3200" dirty="0">
                <a:solidFill>
                  <a:srgbClr val="0066CC"/>
                </a:solidFill>
                <a:latin typeface="tahoma (Corpo)"/>
              </a:rPr>
              <a:t> 		</a:t>
            </a: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 </a:t>
            </a:r>
            <a:r>
              <a:rPr lang="it-IT" sz="3200" b="1" dirty="0" smtClean="0">
                <a:solidFill>
                  <a:srgbClr val="0066CC"/>
                </a:solidFill>
                <a:latin typeface="tahoma (Corpo)"/>
              </a:rPr>
              <a:t>-</a:t>
            </a:r>
            <a:r>
              <a:rPr lang="it-IT" sz="2000" b="1" dirty="0" smtClean="0">
                <a:solidFill>
                  <a:srgbClr val="0066CC"/>
                </a:solidFill>
                <a:latin typeface="tahoma (Corpo)"/>
              </a:rPr>
              <a:t> Enti </a:t>
            </a:r>
            <a:r>
              <a:rPr lang="it-IT" sz="2000" b="1" dirty="0">
                <a:solidFill>
                  <a:srgbClr val="0066CC"/>
                </a:solidFill>
                <a:latin typeface="tahoma (Corpo)"/>
              </a:rPr>
              <a:t>di tipo associativo</a:t>
            </a:r>
            <a:r>
              <a:rPr lang="it-IT" sz="3200" dirty="0">
                <a:solidFill>
                  <a:srgbClr val="0066CC"/>
                </a:solidFill>
                <a:latin typeface="tahoma (Corpo)"/>
              </a:rPr>
              <a:t>	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>
                <a:solidFill>
                  <a:srgbClr val="0066CC"/>
                </a:solidFill>
                <a:latin typeface="tahoma (Corpo)"/>
              </a:rPr>
              <a:t> L. 398/91	 	</a:t>
            </a: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 </a:t>
            </a:r>
            <a:r>
              <a:rPr lang="it-IT" sz="3200" b="1" dirty="0" smtClean="0">
                <a:solidFill>
                  <a:srgbClr val="0066CC"/>
                </a:solidFill>
                <a:latin typeface="tahoma (Corpo)"/>
              </a:rPr>
              <a:t>- </a:t>
            </a:r>
            <a:r>
              <a:rPr lang="it-IT" sz="2000" b="1" dirty="0">
                <a:solidFill>
                  <a:srgbClr val="0066CC"/>
                </a:solidFill>
                <a:latin typeface="tahoma (Corpo)"/>
              </a:rPr>
              <a:t>Agevolazioni fiscali</a:t>
            </a:r>
            <a:endParaRPr lang="it-IT" sz="3200" b="1" dirty="0">
              <a:solidFill>
                <a:srgbClr val="0066CC"/>
              </a:solidFill>
              <a:latin typeface="tahoma (Corpo)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>
                <a:solidFill>
                  <a:srgbClr val="0066CC"/>
                </a:solidFill>
                <a:latin typeface="tahoma (Corpo)"/>
              </a:rPr>
              <a:t> Art. 90 L. 289/02	</a:t>
            </a:r>
            <a:r>
              <a:rPr lang="it-IT" sz="3200" dirty="0" smtClean="0">
                <a:solidFill>
                  <a:srgbClr val="0066CC"/>
                </a:solidFill>
                <a:latin typeface="tahoma (Corpo)"/>
              </a:rPr>
              <a:t> </a:t>
            </a:r>
            <a:r>
              <a:rPr lang="it-IT" sz="3200" b="1" dirty="0" smtClean="0">
                <a:solidFill>
                  <a:srgbClr val="0066CC"/>
                </a:solidFill>
                <a:latin typeface="tahoma (Corpo)"/>
              </a:rPr>
              <a:t>- </a:t>
            </a:r>
            <a:r>
              <a:rPr lang="it-IT" sz="2000" b="1" dirty="0">
                <a:solidFill>
                  <a:srgbClr val="0066CC"/>
                </a:solidFill>
                <a:latin typeface="tahoma (Corpo)"/>
              </a:rPr>
              <a:t>8 condizioni inderogabili</a:t>
            </a:r>
          </a:p>
          <a:p>
            <a:pPr lvl="8">
              <a:spcBef>
                <a:spcPct val="20000"/>
              </a:spcBef>
              <a:defRPr/>
            </a:pPr>
            <a:r>
              <a:rPr lang="it-IT" sz="3200" dirty="0">
                <a:solidFill>
                  <a:srgbClr val="0066CC"/>
                </a:solidFill>
                <a:latin typeface="tahoma (Corpo)"/>
              </a:rPr>
              <a:t>   </a:t>
            </a:r>
            <a:r>
              <a:rPr lang="it-IT" sz="3200" dirty="0" err="1">
                <a:solidFill>
                  <a:srgbClr val="0066CC"/>
                </a:solidFill>
                <a:latin typeface="tahoma (Corpo)"/>
              </a:rPr>
              <a:t>……</a:t>
            </a:r>
            <a:r>
              <a:rPr lang="it-IT" sz="3200" dirty="0">
                <a:solidFill>
                  <a:srgbClr val="0066CC"/>
                </a:solidFill>
                <a:latin typeface="tahoma (Corpo)"/>
              </a:rPr>
              <a:t>..</a:t>
            </a:r>
          </a:p>
          <a:p>
            <a:pPr lvl="8">
              <a:spcBef>
                <a:spcPct val="20000"/>
              </a:spcBef>
              <a:defRPr/>
            </a:pPr>
            <a:r>
              <a:rPr lang="it-IT" sz="3200" dirty="0">
                <a:solidFill>
                  <a:srgbClr val="0066CC"/>
                </a:solidFill>
                <a:latin typeface="tahoma (Corpo)"/>
              </a:rPr>
              <a:t>   </a:t>
            </a:r>
            <a:r>
              <a:rPr lang="it-IT" sz="2000" dirty="0">
                <a:solidFill>
                  <a:srgbClr val="0066CC"/>
                </a:solidFill>
                <a:latin typeface="tahoma (Corpo)"/>
              </a:rPr>
              <a:t>“divieto distribuzione utili”</a:t>
            </a:r>
          </a:p>
          <a:p>
            <a:pPr lvl="8">
              <a:spcBef>
                <a:spcPct val="20000"/>
              </a:spcBef>
              <a:defRPr/>
            </a:pPr>
            <a:r>
              <a:rPr lang="it-IT" sz="2000" dirty="0">
                <a:solidFill>
                  <a:srgbClr val="0066CC"/>
                </a:solidFill>
                <a:latin typeface="tahoma (Corpo)"/>
              </a:rPr>
              <a:t>     “indizione assemblea per</a:t>
            </a:r>
          </a:p>
          <a:p>
            <a:pPr lvl="8">
              <a:spcBef>
                <a:spcPct val="20000"/>
              </a:spcBef>
              <a:defRPr/>
            </a:pPr>
            <a:r>
              <a:rPr lang="it-IT" sz="2000" dirty="0">
                <a:solidFill>
                  <a:srgbClr val="0066CC"/>
                </a:solidFill>
                <a:latin typeface="tahoma (Corpo)"/>
              </a:rPr>
              <a:t>      approvazione rendiconto </a:t>
            </a:r>
            <a:r>
              <a:rPr lang="it-IT" sz="2000" dirty="0" smtClean="0">
                <a:solidFill>
                  <a:srgbClr val="0066CC"/>
                </a:solidFill>
                <a:latin typeface="tahoma (Corpo)"/>
              </a:rPr>
              <a:t>ed                              	altre </a:t>
            </a:r>
            <a:r>
              <a:rPr lang="it-IT" sz="2000" dirty="0">
                <a:solidFill>
                  <a:srgbClr val="0066CC"/>
                </a:solidFill>
                <a:latin typeface="tahoma (Corpo)"/>
              </a:rPr>
              <a:t>incombenze”</a:t>
            </a:r>
            <a:endParaRPr lang="it-IT" sz="3200" dirty="0">
              <a:solidFill>
                <a:srgbClr val="0066CC"/>
              </a:solidFill>
              <a:latin typeface="tahoma (Corpo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CONTROLLI   AL   NO-PROFIT   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67544" y="1196752"/>
            <a:ext cx="8507413" cy="50403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      Altre criticità evidenziate nei vari PVC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Mancata redazione libri sociali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Qualifica di associato per gli atleti?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Mancata tracciabilità dei pagamenti effettuati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Sponsorizzazioni o pubblicità?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Mancata iscrizione registro CONI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Mancato inoltro modello EAS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Mancato</a:t>
            </a:r>
            <a:r>
              <a:rPr kumimoji="0" lang="it-IT" sz="2800" b="0" i="0" u="none" strike="noStrike" kern="1200" cap="none" spc="0" normalizeH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riconoscimento della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decommercializ-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zazione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degli introiti per corsi di formazione.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Gestione di Bar e Ristoranti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04" y="2297316"/>
            <a:ext cx="8950892" cy="2981056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ODCEC - Pavia                Lucio Aricò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89968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Grazie per aver partecipato  a questo incontro rientrante nella FPC</a:t>
            </a:r>
            <a:br>
              <a:rPr lang="it-IT" dirty="0" smtClean="0"/>
            </a:br>
            <a:r>
              <a:rPr lang="it-IT" dirty="0" smtClean="0"/>
              <a:t>Ordine dei Dottori Commercialisti ed Esperti Contabili di Lodi</a:t>
            </a:r>
            <a:endParaRPr lang="it-IT" dirty="0"/>
          </a:p>
        </p:txBody>
      </p:sp>
      <p:pic>
        <p:nvPicPr>
          <p:cNvPr id="5" name="Segnaposto contenuto 4" descr="Arico_Pavia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149080"/>
            <a:ext cx="8229600" cy="909395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ASD:  OBBLIGHI  CIVILISTICI</a:t>
            </a:r>
            <a:r>
              <a:rPr kumimoji="0" lang="it-IT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Intestazioni)"/>
                <a:ea typeface="+mj-ea"/>
                <a:cs typeface="+mj-cs"/>
              </a:rPr>
              <a:t> </a:t>
            </a:r>
            <a:endParaRPr kumimoji="0" lang="it-IT" sz="3400" b="1" i="0" u="sng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 (Intestazioni)"/>
              <a:ea typeface="+mj-ea"/>
              <a:cs typeface="+mj-cs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1676400" y="1124744"/>
            <a:ext cx="74676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ahoma (Corpo)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Costituzione con atto registrato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Affiliazione ad una Federazioni o Ente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  di promozione sportiva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Iscrizione registro CONI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Compilazione ed invio modello EAS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Iscrizione Registro Prefettizio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 (Corpo)"/>
                <a:ea typeface="+mn-ea"/>
                <a:cs typeface="+mn-cs"/>
              </a:rPr>
              <a:t>Iscrizione REA - CCIAA</a:t>
            </a:r>
          </a:p>
        </p:txBody>
      </p:sp>
      <p:sp>
        <p:nvSpPr>
          <p:cNvPr id="8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ATTO COSTITUTIVO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Verbale assemblea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</a:rPr>
              <a:t> 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Statuto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pPr lvl="6"/>
            <a:r>
              <a:rPr lang="it-IT" dirty="0" smtClean="0">
                <a:solidFill>
                  <a:srgbClr val="0070C0"/>
                </a:solidFill>
              </a:rPr>
              <a:t>Forma scritta</a:t>
            </a:r>
          </a:p>
          <a:p>
            <a:pPr lvl="6"/>
            <a:r>
              <a:rPr lang="it-IT" dirty="0" smtClean="0">
                <a:solidFill>
                  <a:srgbClr val="0070C0"/>
                </a:solidFill>
              </a:rPr>
              <a:t>Firme non autenticate</a:t>
            </a:r>
          </a:p>
          <a:p>
            <a:pPr lvl="6"/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Registrazione obbligatoria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Statuto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Oggetto sociale (finalità sportiva – democraticità della struttura – elettività – rendiconto - gratuità delle cariche)</a:t>
            </a:r>
          </a:p>
          <a:p>
            <a:r>
              <a:rPr lang="it-IT" dirty="0" smtClean="0"/>
              <a:t>Domanda di ammissione soci</a:t>
            </a:r>
          </a:p>
          <a:p>
            <a:r>
              <a:rPr lang="it-IT" dirty="0" smtClean="0"/>
              <a:t>Diritti dei soci</a:t>
            </a:r>
          </a:p>
          <a:p>
            <a:r>
              <a:rPr lang="it-IT" dirty="0" smtClean="0"/>
              <a:t>Soci simpatizzanti e soci atleti</a:t>
            </a:r>
          </a:p>
          <a:p>
            <a:r>
              <a:rPr lang="it-IT" dirty="0" smtClean="0"/>
              <a:t>Atleti = Associati?</a:t>
            </a:r>
          </a:p>
          <a:p>
            <a:r>
              <a:rPr lang="it-IT" dirty="0" smtClean="0"/>
              <a:t>Soci fondatori, sostenitori, benemeriti, </a:t>
            </a:r>
            <a:r>
              <a:rPr lang="it-IT" dirty="0" err="1" smtClean="0"/>
              <a:t>……</a:t>
            </a:r>
            <a:endParaRPr lang="it-IT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Statuto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Organi sociali </a:t>
            </a:r>
          </a:p>
          <a:p>
            <a:pPr lvl="1"/>
            <a:r>
              <a:rPr lang="it-IT" dirty="0" smtClean="0"/>
              <a:t>Assemblea generale</a:t>
            </a:r>
          </a:p>
          <a:p>
            <a:pPr lvl="1"/>
            <a:r>
              <a:rPr lang="it-IT" dirty="0" smtClean="0"/>
              <a:t>Consiglio Direttivo</a:t>
            </a:r>
          </a:p>
          <a:p>
            <a:pPr lvl="1"/>
            <a:r>
              <a:rPr lang="it-IT" dirty="0" smtClean="0"/>
              <a:t>Presidente</a:t>
            </a:r>
          </a:p>
          <a:p>
            <a:pPr lvl="1">
              <a:buNone/>
            </a:pPr>
            <a:endParaRPr lang="it-IT" dirty="0" smtClean="0"/>
          </a:p>
          <a:p>
            <a:pPr lvl="1">
              <a:buNone/>
            </a:pPr>
            <a:r>
              <a:rPr lang="it-IT" dirty="0" smtClean="0"/>
              <a:t>				Organigramma</a:t>
            </a:r>
          </a:p>
          <a:p>
            <a:pPr lvl="1">
              <a:buNone/>
            </a:pPr>
            <a:endParaRPr lang="it-IT" dirty="0" smtClean="0"/>
          </a:p>
          <a:p>
            <a:pPr lvl="1">
              <a:buNone/>
            </a:pPr>
            <a:r>
              <a:rPr lang="it-IT" dirty="0" smtClean="0"/>
              <a:t>					Mansionario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Statuto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Convocazioni Assemblee</a:t>
            </a:r>
          </a:p>
          <a:p>
            <a:r>
              <a:rPr lang="it-IT" dirty="0" smtClean="0"/>
              <a:t>Rendiconto</a:t>
            </a:r>
          </a:p>
          <a:p>
            <a:r>
              <a:rPr lang="it-IT" dirty="0" smtClean="0"/>
              <a:t>Esercizio Sociale</a:t>
            </a:r>
          </a:p>
          <a:p>
            <a:r>
              <a:rPr lang="it-IT" dirty="0" smtClean="0"/>
              <a:t>Libri sociali</a:t>
            </a:r>
          </a:p>
          <a:p>
            <a:r>
              <a:rPr lang="it-IT" dirty="0" smtClean="0"/>
              <a:t>Clausola compromissoria</a:t>
            </a:r>
          </a:p>
          <a:p>
            <a:r>
              <a:rPr lang="it-IT" dirty="0" smtClean="0"/>
              <a:t>Scioglimento</a:t>
            </a:r>
          </a:p>
          <a:p>
            <a:r>
              <a:rPr lang="it-IT" dirty="0" smtClean="0"/>
              <a:t>Eventuali norme di rinvio.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Dott. Lucio </a:t>
            </a:r>
            <a:r>
              <a:rPr lang="it-IT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Aricò</a:t>
            </a:r>
            <a:r>
              <a:rPr lang="it-IT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ODCEC Pavia</a:t>
            </a:r>
            <a:endParaRPr lang="it-IT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1128</TotalTime>
  <Words>1617</Words>
  <Application>Microsoft Office PowerPoint</Application>
  <PresentationFormat>Presentazione su schermo (4:3)</PresentationFormat>
  <Paragraphs>373</Paragraphs>
  <Slides>42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42</vt:i4>
      </vt:variant>
    </vt:vector>
  </HeadingPairs>
  <TitlesOfParts>
    <vt:vector size="43" baseType="lpstr">
      <vt:lpstr>Tema di Office</vt:lpstr>
      <vt:lpstr>TERZO SETTORE  ASSOCIAZIONI SPORTIVE DILETTANTISTICHE </vt:lpstr>
      <vt:lpstr>Diapositiva 2</vt:lpstr>
      <vt:lpstr>Diapositiva 3</vt:lpstr>
      <vt:lpstr>Diapositiva 4</vt:lpstr>
      <vt:lpstr>Diapositiva 5</vt:lpstr>
      <vt:lpstr>ATTO COSTITUTIVO</vt:lpstr>
      <vt:lpstr>Statuto</vt:lpstr>
      <vt:lpstr>Statuto</vt:lpstr>
      <vt:lpstr>Statuto</vt:lpstr>
      <vt:lpstr>Attività gestionale</vt:lpstr>
      <vt:lpstr>Gestione economica </vt:lpstr>
      <vt:lpstr>Mappatura dei rischi</vt:lpstr>
      <vt:lpstr>P.R. e Marketing</vt:lpstr>
      <vt:lpstr>Formazione</vt:lpstr>
      <vt:lpstr>Condizioni per ottenere le agevolazioni fiscale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SIAE</vt:lpstr>
      <vt:lpstr>SIAE</vt:lpstr>
      <vt:lpstr>SIAE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Grazie per aver partecipato  a questo incontro rientrante nella FPC Ordine dei Dottori Commercialisti ed Esperti Contabili di Lodi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</dc:creator>
  <cp:lastModifiedBy>Your User Name</cp:lastModifiedBy>
  <cp:revision>77</cp:revision>
  <dcterms:created xsi:type="dcterms:W3CDTF">2011-10-19T13:49:56Z</dcterms:created>
  <dcterms:modified xsi:type="dcterms:W3CDTF">2014-04-08T07:29:47Z</dcterms:modified>
</cp:coreProperties>
</file>