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1" r:id="rId1"/>
  </p:sldMasterIdLst>
  <p:notesMasterIdLst>
    <p:notesMasterId r:id="rId133"/>
  </p:notesMasterIdLst>
  <p:handoutMasterIdLst>
    <p:handoutMasterId r:id="rId134"/>
  </p:handoutMasterIdLst>
  <p:sldIdLst>
    <p:sldId id="430" r:id="rId2"/>
    <p:sldId id="431" r:id="rId3"/>
    <p:sldId id="434" r:id="rId4"/>
    <p:sldId id="435" r:id="rId5"/>
    <p:sldId id="436" r:id="rId6"/>
    <p:sldId id="437" r:id="rId7"/>
    <p:sldId id="438" r:id="rId8"/>
    <p:sldId id="439" r:id="rId9"/>
    <p:sldId id="440" r:id="rId10"/>
    <p:sldId id="441" r:id="rId11"/>
    <p:sldId id="442" r:id="rId12"/>
    <p:sldId id="443" r:id="rId13"/>
    <p:sldId id="444" r:id="rId14"/>
    <p:sldId id="445" r:id="rId15"/>
    <p:sldId id="446" r:id="rId16"/>
    <p:sldId id="447" r:id="rId17"/>
    <p:sldId id="448" r:id="rId18"/>
    <p:sldId id="449" r:id="rId19"/>
    <p:sldId id="450" r:id="rId20"/>
    <p:sldId id="451" r:id="rId21"/>
    <p:sldId id="452" r:id="rId22"/>
    <p:sldId id="453" r:id="rId23"/>
    <p:sldId id="454" r:id="rId24"/>
    <p:sldId id="455" r:id="rId25"/>
    <p:sldId id="456" r:id="rId26"/>
    <p:sldId id="457" r:id="rId27"/>
    <p:sldId id="458" r:id="rId28"/>
    <p:sldId id="459" r:id="rId29"/>
    <p:sldId id="460" r:id="rId30"/>
    <p:sldId id="461" r:id="rId31"/>
    <p:sldId id="462" r:id="rId32"/>
    <p:sldId id="463" r:id="rId33"/>
    <p:sldId id="464" r:id="rId34"/>
    <p:sldId id="465" r:id="rId35"/>
    <p:sldId id="466" r:id="rId36"/>
    <p:sldId id="467" r:id="rId37"/>
    <p:sldId id="468" r:id="rId38"/>
    <p:sldId id="469" r:id="rId39"/>
    <p:sldId id="470" r:id="rId40"/>
    <p:sldId id="471" r:id="rId41"/>
    <p:sldId id="472" r:id="rId42"/>
    <p:sldId id="473" r:id="rId43"/>
    <p:sldId id="474" r:id="rId44"/>
    <p:sldId id="475" r:id="rId45"/>
    <p:sldId id="476" r:id="rId46"/>
    <p:sldId id="477" r:id="rId47"/>
    <p:sldId id="478" r:id="rId48"/>
    <p:sldId id="479" r:id="rId49"/>
    <p:sldId id="480" r:id="rId50"/>
    <p:sldId id="481" r:id="rId51"/>
    <p:sldId id="482" r:id="rId52"/>
    <p:sldId id="483" r:id="rId53"/>
    <p:sldId id="484" r:id="rId54"/>
    <p:sldId id="485" r:id="rId55"/>
    <p:sldId id="486" r:id="rId56"/>
    <p:sldId id="487" r:id="rId57"/>
    <p:sldId id="488" r:id="rId58"/>
    <p:sldId id="489" r:id="rId59"/>
    <p:sldId id="490" r:id="rId60"/>
    <p:sldId id="491" r:id="rId61"/>
    <p:sldId id="492" r:id="rId62"/>
    <p:sldId id="493" r:id="rId63"/>
    <p:sldId id="494" r:id="rId64"/>
    <p:sldId id="495" r:id="rId65"/>
    <p:sldId id="496" r:id="rId66"/>
    <p:sldId id="497" r:id="rId67"/>
    <p:sldId id="498" r:id="rId68"/>
    <p:sldId id="499" r:id="rId69"/>
    <p:sldId id="500" r:id="rId70"/>
    <p:sldId id="568" r:id="rId71"/>
    <p:sldId id="569" r:id="rId72"/>
    <p:sldId id="570" r:id="rId73"/>
    <p:sldId id="571" r:id="rId74"/>
    <p:sldId id="572" r:id="rId75"/>
    <p:sldId id="573" r:id="rId76"/>
    <p:sldId id="574" r:id="rId77"/>
    <p:sldId id="575" r:id="rId78"/>
    <p:sldId id="576" r:id="rId79"/>
    <p:sldId id="577" r:id="rId80"/>
    <p:sldId id="578" r:id="rId81"/>
    <p:sldId id="579" r:id="rId82"/>
    <p:sldId id="580" r:id="rId83"/>
    <p:sldId id="581" r:id="rId84"/>
    <p:sldId id="582" r:id="rId85"/>
    <p:sldId id="583" r:id="rId86"/>
    <p:sldId id="584" r:id="rId87"/>
    <p:sldId id="585" r:id="rId88"/>
    <p:sldId id="586" r:id="rId89"/>
    <p:sldId id="587" r:id="rId90"/>
    <p:sldId id="588" r:id="rId91"/>
    <p:sldId id="589" r:id="rId92"/>
    <p:sldId id="590" r:id="rId93"/>
    <p:sldId id="591" r:id="rId94"/>
    <p:sldId id="592" r:id="rId95"/>
    <p:sldId id="593" r:id="rId96"/>
    <p:sldId id="594" r:id="rId97"/>
    <p:sldId id="595" r:id="rId98"/>
    <p:sldId id="596" r:id="rId99"/>
    <p:sldId id="597" r:id="rId100"/>
    <p:sldId id="598" r:id="rId101"/>
    <p:sldId id="599" r:id="rId102"/>
    <p:sldId id="600" r:id="rId103"/>
    <p:sldId id="601" r:id="rId104"/>
    <p:sldId id="602" r:id="rId105"/>
    <p:sldId id="603" r:id="rId106"/>
    <p:sldId id="604" r:id="rId107"/>
    <p:sldId id="605" r:id="rId108"/>
    <p:sldId id="606" r:id="rId109"/>
    <p:sldId id="607" r:id="rId110"/>
    <p:sldId id="608" r:id="rId111"/>
    <p:sldId id="609" r:id="rId112"/>
    <p:sldId id="610" r:id="rId113"/>
    <p:sldId id="611" r:id="rId114"/>
    <p:sldId id="612" r:id="rId115"/>
    <p:sldId id="613" r:id="rId116"/>
    <p:sldId id="614" r:id="rId117"/>
    <p:sldId id="615" r:id="rId118"/>
    <p:sldId id="616" r:id="rId119"/>
    <p:sldId id="617" r:id="rId120"/>
    <p:sldId id="618" r:id="rId121"/>
    <p:sldId id="619" r:id="rId122"/>
    <p:sldId id="620" r:id="rId123"/>
    <p:sldId id="621" r:id="rId124"/>
    <p:sldId id="622" r:id="rId125"/>
    <p:sldId id="623" r:id="rId126"/>
    <p:sldId id="624" r:id="rId127"/>
    <p:sldId id="625" r:id="rId128"/>
    <p:sldId id="626" r:id="rId129"/>
    <p:sldId id="627" r:id="rId130"/>
    <p:sldId id="628" r:id="rId131"/>
    <p:sldId id="629" r:id="rId132"/>
  </p:sldIdLst>
  <p:sldSz cx="9144000" cy="6858000" type="screen4x3"/>
  <p:notesSz cx="7099300" cy="1023461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3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518D"/>
    <a:srgbClr val="002060"/>
    <a:srgbClr val="000000"/>
    <a:srgbClr val="364D47"/>
    <a:srgbClr val="89A927"/>
    <a:srgbClr val="DADADA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695" autoAdjust="0"/>
  </p:normalViewPr>
  <p:slideViewPr>
    <p:cSldViewPr>
      <p:cViewPr>
        <p:scale>
          <a:sx n="66" d="100"/>
          <a:sy n="66" d="100"/>
        </p:scale>
        <p:origin x="-1692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3366" y="-72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8015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76575" cy="511175"/>
          </a:xfrm>
          <a:prstGeom prst="rect">
            <a:avLst/>
          </a:prstGeom>
        </p:spPr>
        <p:txBody>
          <a:bodyPr vert="horz" lIns="99011" tIns="49506" rIns="99011" bIns="4950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141" y="3"/>
            <a:ext cx="3076575" cy="511175"/>
          </a:xfrm>
          <a:prstGeom prst="rect">
            <a:avLst/>
          </a:prstGeom>
        </p:spPr>
        <p:txBody>
          <a:bodyPr vert="horz" lIns="99011" tIns="49506" rIns="99011" bIns="4950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76BC4DC2-A64D-43C1-B57B-75F58347D9BD}" type="datetimeFigureOut">
              <a:rPr lang="it-IT"/>
              <a:pPr>
                <a:defRPr/>
              </a:pPr>
              <a:t>18/03/2015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11" tIns="49506" rIns="99011" bIns="49506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11" tIns="49506" rIns="99011" bIns="49506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3" y="9721853"/>
            <a:ext cx="3076575" cy="511175"/>
          </a:xfrm>
          <a:prstGeom prst="rect">
            <a:avLst/>
          </a:prstGeom>
        </p:spPr>
        <p:txBody>
          <a:bodyPr vert="horz" lIns="99011" tIns="49506" rIns="99011" bIns="4950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141" y="9721853"/>
            <a:ext cx="3076575" cy="511175"/>
          </a:xfrm>
          <a:prstGeom prst="rect">
            <a:avLst/>
          </a:prstGeom>
        </p:spPr>
        <p:txBody>
          <a:bodyPr vert="horz" wrap="square" lIns="99011" tIns="49506" rIns="99011" bIns="4950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B7B49448-C331-4391-8F28-45EC5DA86A7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1922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718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3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185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4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219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78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6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724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424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8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812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936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10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494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88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13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998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14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578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840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16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9268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6584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18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034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2216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20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3985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21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7423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22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8627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23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7212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24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7130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25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2389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26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6317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27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5217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28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0407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29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919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30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5573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32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5034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33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6838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34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0922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35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2779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37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7518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38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7979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39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8414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40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27663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41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1453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42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9938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43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6518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44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5292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45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40953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46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3024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47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0801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48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4562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49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9529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51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89070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52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27354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54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83004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55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4291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56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13411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57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66790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59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52001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60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30854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61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77268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62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02045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63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46963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64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97232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65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68998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66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80643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67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09383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68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4601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69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47321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70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9619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71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39672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72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65798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74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76607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75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94131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76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71726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77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90838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78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8131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79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58999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80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226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81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11116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82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13742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83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02822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84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65395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85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11902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86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95480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87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30306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88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00963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89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27199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91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5164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92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89105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93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0977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94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26973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95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3982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96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60482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97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13777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98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056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99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03953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100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58326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101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05654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102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9940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103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83059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104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07494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105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67943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106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26962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107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860289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108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30112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109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353289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110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87105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111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848539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112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3565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dirty="0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113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21794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115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84182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116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90828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117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891374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118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465165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119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78476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120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28732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121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19779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122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589677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123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789652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124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399777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125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48154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126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73018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127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359854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128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81357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129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469594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130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382160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80701" indent="-300269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201076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8150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161937" indent="-240215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642368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122799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603230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4083661" indent="-240215" defTabSz="4804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0D160DC-752A-4192-AC38-CB2CE8287C0B}" type="slidenum">
              <a:rPr lang="it-IT" smtClean="0">
                <a:solidFill>
                  <a:prstClr val="black"/>
                </a:solidFill>
              </a:rPr>
              <a:pPr eaLnBrk="1" hangingPunct="1"/>
              <a:t>131</a:t>
            </a:fld>
            <a:endParaRPr lang="it-IT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273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1FB16-CD7C-42F6-8906-73D065FAFB9A}" type="datetime1">
              <a:rPr lang="it-IT"/>
              <a:pPr>
                <a:defRPr/>
              </a:pPr>
              <a:t>18/03/2015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29D58-0300-47A0-902B-F193716D666C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1718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4BF1A-9677-4324-BAF6-A2442D9E38F2}" type="datetime1">
              <a:rPr lang="it-IT"/>
              <a:pPr>
                <a:defRPr/>
              </a:pPr>
              <a:t>18/03/2015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51B4B-A727-4ACF-9EDA-2AAC7E26BBE3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0152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29012-344B-4DE3-9C8C-D4FFB6D58663}" type="datetime1">
              <a:rPr lang="it-IT"/>
              <a:pPr>
                <a:defRPr/>
              </a:pPr>
              <a:t>18/03/2015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FCC0B-94A4-40D4-930A-6AD5C7244032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938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FEDEB-8AB1-4A1D-90D2-3DC5A955D744}" type="datetime1">
              <a:rPr lang="it-IT"/>
              <a:pPr>
                <a:defRPr/>
              </a:pPr>
              <a:t>18/03/2015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401B1-A847-4710-8732-C3F8F1FFE341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1345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6B06D-9EB1-4A5B-A295-0BE66DDA69AD}" type="datetime1">
              <a:rPr lang="it-IT"/>
              <a:pPr>
                <a:defRPr/>
              </a:pPr>
              <a:t>18/03/2015</a:t>
            </a:fld>
            <a:endParaRPr lang="it-IT" dirty="0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935BF-79B3-443D-B23D-AFACC256A426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41745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1CAAD-48F7-4A93-B3CC-ED492637E9F8}" type="datetime1">
              <a:rPr lang="it-IT"/>
              <a:pPr>
                <a:defRPr/>
              </a:pPr>
              <a:t>18/03/2015</a:t>
            </a:fld>
            <a:endParaRPr lang="it-IT" dirty="0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62A71-DA74-41FE-A579-E3507F5D000C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871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5B922-75BD-43CC-A7D0-F5ECAF8DD9A3}" type="datetime1">
              <a:rPr lang="it-IT"/>
              <a:pPr>
                <a:defRPr/>
              </a:pPr>
              <a:t>18/03/2015</a:t>
            </a:fld>
            <a:endParaRPr lang="it-IT" dirty="0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29D3C-0C39-4841-9417-9B65E5651469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26344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D5BE6-DB43-433D-94AD-5D19D99A7BBA}" type="datetime1">
              <a:rPr lang="it-IT"/>
              <a:pPr>
                <a:defRPr/>
              </a:pPr>
              <a:t>18/03/2015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89D05-BA93-490A-8CB0-F7DAB0966738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6680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it-IT" noProof="0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CDB14-8D26-4D8F-ADA3-BE512EEB571C}" type="datetime1">
              <a:rPr lang="it-IT"/>
              <a:pPr>
                <a:defRPr/>
              </a:pPr>
              <a:t>18/03/2015</a:t>
            </a:fld>
            <a:endParaRPr lang="it-IT" dirty="0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445DA-E10C-4B10-967D-D799B5FCAAC0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04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E3A9C-FAD0-4D33-AF6D-4470B38954DD}" type="datetime1">
              <a:rPr lang="it-IT"/>
              <a:pPr>
                <a:defRPr/>
              </a:pPr>
              <a:t>18/03/2015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DA565-5948-4527-9C37-B1B711C11180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2410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AE06D-AE0C-4F82-91A1-772441BB7D2C}" type="datetime1">
              <a:rPr lang="it-IT"/>
              <a:pPr>
                <a:defRPr/>
              </a:pPr>
              <a:t>18/03/2015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315AA-2FB5-476F-9303-7037169044A6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7966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eaLnBrk="1" hangingPunct="1">
              <a:defRPr/>
            </a:pPr>
            <a:fld id="{05F56E06-9EC7-4559-AD7A-A8F499A1DEE6}" type="datetime1">
              <a:rPr lang="it-IT"/>
              <a:pPr defTabSz="457200" eaLnBrk="1" hangingPunct="1">
                <a:defRPr/>
              </a:pPr>
              <a:t>18/03/2015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eaLnBrk="1" hangingPunct="1"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eaLnBrk="1" hangingPunct="1">
              <a:defRPr/>
            </a:pPr>
            <a:fld id="{E7C78546-5FFC-47A1-A2C7-096DB430DE16}" type="slidenum">
              <a:rPr lang="it-IT"/>
              <a:pPr defTabSz="457200" eaLnBrk="1" hangingPunct="1"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66124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4725144"/>
            <a:ext cx="8784976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ts val="0"/>
              </a:spcBef>
            </a:pPr>
            <a:r>
              <a:rPr lang="it-IT" sz="3300" b="1" dirty="0">
                <a:solidFill>
                  <a:srgbClr val="002060"/>
                </a:solidFill>
                <a:latin typeface="Arial"/>
                <a:cs typeface="Arial"/>
              </a:rPr>
              <a:t>NUOVI OIC </a:t>
            </a: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E</a:t>
            </a:r>
          </a:p>
          <a:p>
            <a:pPr algn="ctr" defTabSz="457200" eaLnBrk="1" hangingPunct="1">
              <a:spcBef>
                <a:spcPts val="0"/>
              </a:spcBef>
            </a:pP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NOVITÀ DEL </a:t>
            </a:r>
            <a:r>
              <a:rPr lang="it-IT" sz="3300" b="1" dirty="0">
                <a:solidFill>
                  <a:srgbClr val="002060"/>
                </a:solidFill>
                <a:latin typeface="Arial"/>
                <a:cs typeface="Arial"/>
              </a:rPr>
              <a:t>BILANCIO </a:t>
            </a: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4284803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627193" y="2132856"/>
            <a:ext cx="7911793" cy="4128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800"/>
              </a:lnSpc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Nuovi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OIC e impatto sui bilanci 2014</a:t>
            </a:r>
          </a:p>
          <a:p>
            <a:pPr marL="685800" lvl="1" algn="just">
              <a:spcBef>
                <a:spcPts val="0"/>
              </a:spcBef>
              <a:buSzPct val="70000"/>
              <a:buFont typeface="Arial" panose="020B0604020202020204" pitchFamily="34" charset="0"/>
              <a:buChar char="-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OIC 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12 Composizione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e schemi del bilancio d’esercizio</a:t>
            </a:r>
          </a:p>
          <a:p>
            <a:pPr marL="685800" lvl="1" algn="just">
              <a:spcBef>
                <a:spcPts val="300"/>
              </a:spcBef>
              <a:buSzPct val="70000"/>
              <a:buFont typeface="Arial" panose="020B0604020202020204" pitchFamily="34" charset="0"/>
              <a:buChar char="-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OIC 16 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Immobilizzazioni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materiali</a:t>
            </a:r>
          </a:p>
          <a:p>
            <a:pPr marL="685800" lvl="1" algn="just">
              <a:spcBef>
                <a:spcPts val="300"/>
              </a:spcBef>
              <a:buSzPct val="70000"/>
              <a:buFont typeface="Arial" panose="020B0604020202020204" pitchFamily="34" charset="0"/>
              <a:buChar char="-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OIC 24 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Immobilizzazioni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immateriali</a:t>
            </a:r>
          </a:p>
          <a:p>
            <a:pPr marL="685800" lvl="1" algn="just">
              <a:spcBef>
                <a:spcPts val="300"/>
              </a:spcBef>
              <a:buSzPct val="70000"/>
              <a:buFont typeface="Arial" panose="020B0604020202020204" pitchFamily="34" charset="0"/>
              <a:buChar char="-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OIC 9 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Svalutazione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delle immobilizzazioni materiali e immateriali</a:t>
            </a:r>
          </a:p>
          <a:p>
            <a:pPr marL="685800" lvl="1" algn="just">
              <a:spcBef>
                <a:spcPts val="300"/>
              </a:spcBef>
              <a:buSzPct val="70000"/>
              <a:buFont typeface="Arial" panose="020B0604020202020204" pitchFamily="34" charset="0"/>
              <a:buChar char="-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OIC 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29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Cambiamento di Principi, stime e correzioni di errori </a:t>
            </a:r>
          </a:p>
          <a:p>
            <a:pPr marL="685800" lvl="1" algn="just">
              <a:spcBef>
                <a:spcPts val="300"/>
              </a:spcBef>
              <a:buSzPct val="70000"/>
              <a:buFont typeface="Arial" panose="020B0604020202020204" pitchFamily="34" charset="0"/>
              <a:buChar char="-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OIC 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13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Rimanenze</a:t>
            </a:r>
          </a:p>
          <a:p>
            <a:pPr marL="685800" lvl="1" algn="just">
              <a:spcBef>
                <a:spcPts val="300"/>
              </a:spcBef>
              <a:buSzPct val="70000"/>
              <a:buFont typeface="Arial" panose="020B0604020202020204" pitchFamily="34" charset="0"/>
              <a:buChar char="-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OIC 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23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Lavori in corso su ordinazione</a:t>
            </a:r>
          </a:p>
          <a:p>
            <a:pPr marL="685800" lvl="1" algn="just">
              <a:spcBef>
                <a:spcPts val="300"/>
              </a:spcBef>
              <a:buSzPct val="70000"/>
              <a:buFont typeface="Arial" panose="020B0604020202020204" pitchFamily="34" charset="0"/>
              <a:buChar char="-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OIC 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25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Imposte sul reddito e fiscalità differita </a:t>
            </a:r>
          </a:p>
          <a:p>
            <a:pPr marL="685800" lvl="1" algn="just">
              <a:spcBef>
                <a:spcPts val="300"/>
              </a:spcBef>
              <a:buSzPct val="70000"/>
              <a:buFont typeface="Arial" panose="020B0604020202020204" pitchFamily="34" charset="0"/>
              <a:buChar char="-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OIC 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15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Crediti</a:t>
            </a:r>
          </a:p>
          <a:p>
            <a:pPr marL="685800" lvl="1" algn="just">
              <a:spcBef>
                <a:spcPts val="300"/>
              </a:spcBef>
              <a:buSzPct val="70000"/>
              <a:buFont typeface="Arial" panose="020B0604020202020204" pitchFamily="34" charset="0"/>
              <a:buChar char="-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OIC 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17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Bilancio 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consolidato</a:t>
            </a:r>
            <a:endParaRPr lang="it-IT" sz="2000" spc="-30" dirty="0">
              <a:solidFill>
                <a:prstClr val="black"/>
              </a:solidFill>
              <a:cs typeface="Droid Serif"/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611560" y="1412776"/>
            <a:ext cx="785541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AGENDA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3" name="CasellaDiTesto 2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1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21710" y="2343646"/>
            <a:ext cx="7704856" cy="367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Percorso intrapreso nel 2010 dall’OIC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 Necessità di considerare:</a:t>
            </a:r>
          </a:p>
          <a:p>
            <a:pPr lvl="1" algn="just">
              <a:spcBef>
                <a:spcPts val="480"/>
              </a:spcBef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evoluzione della normativa e della prassi contabile nazionale</a:t>
            </a:r>
          </a:p>
          <a:p>
            <a:pPr lvl="1" algn="just">
              <a:spcBef>
                <a:spcPts val="480"/>
              </a:spcBef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evoluzione degli orientamenti dottrinali e della regolamentazione contabile internazionale.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 Obiettivo </a:t>
            </a:r>
            <a:r>
              <a:rPr lang="it-IT" sz="2000" dirty="0" smtClean="0">
                <a:solidFill>
                  <a:prstClr val="black"/>
                </a:solidFill>
                <a:cs typeface="Droid Serif"/>
                <a:sym typeface="Wingdings"/>
              </a:rPr>
              <a:t>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orientamento ai principali utilizzatori, ossia  </a:t>
            </a:r>
            <a:br>
              <a:rPr lang="it-IT" sz="2000" dirty="0">
                <a:solidFill>
                  <a:prstClr val="black"/>
                </a:solidFill>
                <a:cs typeface="Droid Serif"/>
              </a:rPr>
            </a:br>
            <a:r>
              <a:rPr lang="it-IT" sz="2000" dirty="0">
                <a:solidFill>
                  <a:prstClr val="black"/>
                </a:solidFill>
                <a:cs typeface="Droid Serif"/>
              </a:rPr>
              <a:t> piccole e medie imprese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 Documenti approvati in via definitiva 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Sono applicabili ai bilanci chiusi a partire dal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31.12.2014</a:t>
            </a:r>
            <a:endParaRPr lang="it-IT" sz="2000" dirty="0" smtClean="0">
              <a:solidFill>
                <a:prstClr val="black"/>
              </a:solidFill>
              <a:latin typeface="Droid Serif"/>
              <a:cs typeface="Droid Serif"/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268760"/>
            <a:ext cx="864096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I NUOVI PRINCIPICONTABILI NAZIONALI OIC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91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21710" y="2981914"/>
            <a:ext cx="7704856" cy="303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Il ruolo dei “principi contabili” dell’OIC era stato indicato nei pareri delle Commissioni parlamentari che accompagnano il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DLgs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.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127/91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, in cui si legge che: “</a:t>
            </a:r>
            <a:r>
              <a:rPr lang="it-IT" sz="2000" i="1" dirty="0">
                <a:solidFill>
                  <a:prstClr val="black"/>
                </a:solidFill>
                <a:cs typeface="Droid Serif"/>
              </a:rPr>
              <a:t>Stabilendo (omissis…) che i fatti di gestione debbano essere esattamente rilevati, si è operato un implicito rinvio ai principi contabili, di cui era menzione in quel testo, ma d’altra parte se ne è così chiarito il ruolo di criterio tecnico meramente interpretativo delle norme di legge, che disciplinano la formazione e il contenuto dei documenti contabili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”.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611560" y="1493521"/>
            <a:ext cx="7920880" cy="114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IL RUOLO DELL’ORGANISMO ITALIANO DI CONTABILITÀ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74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21710" y="2020322"/>
            <a:ext cx="7704856" cy="4449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Il ruolo e le funzioni dell’OIC sono stati riconosciuti nella legislazione nazionale recentemente, con l’integrazione degli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artt.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9-</a:t>
            </a:r>
            <a:r>
              <a:rPr lang="it-IT" sz="2000" i="1" dirty="0">
                <a:solidFill>
                  <a:prstClr val="black"/>
                </a:solidFill>
                <a:cs typeface="Droid Serif"/>
              </a:rPr>
              <a:t>bis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 e 9-</a:t>
            </a:r>
            <a:r>
              <a:rPr lang="it-IT" sz="2000" i="1" dirty="0">
                <a:solidFill>
                  <a:prstClr val="black"/>
                </a:solidFill>
                <a:cs typeface="Droid Serif"/>
              </a:rPr>
              <a:t>ter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 al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DLgs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.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38/2005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ad opera del “decreto competitività” (L.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11.8.2014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n. 116).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La norma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prevede (art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. 9-</a:t>
            </a:r>
            <a:r>
              <a:rPr lang="it-IT" sz="2000" i="1" dirty="0">
                <a:solidFill>
                  <a:prstClr val="black"/>
                </a:solidFill>
                <a:cs typeface="Droid Serif"/>
              </a:rPr>
              <a:t>bis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) che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l’Organismo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Italiano di Contabilità,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istituto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nazionale per i principi contabili:</a:t>
            </a:r>
          </a:p>
          <a:p>
            <a:pPr lvl="1" algn="just">
              <a:spcBef>
                <a:spcPts val="480"/>
              </a:spcBef>
              <a:buSzPct val="100000"/>
              <a:buFont typeface="Arial" panose="020B0604020202020204" pitchFamily="34" charset="0"/>
              <a:buChar char="-"/>
            </a:pPr>
            <a:r>
              <a:rPr lang="it-IT" sz="2000" b="1" dirty="0">
                <a:solidFill>
                  <a:prstClr val="black"/>
                </a:solidFill>
                <a:cs typeface="Droid Serif"/>
              </a:rPr>
              <a:t>emani i principi contabili nazionali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per la redazione dei bilanci secondo le disposizioni del Codice Civile; </a:t>
            </a:r>
          </a:p>
          <a:p>
            <a:pPr lvl="1" algn="just">
              <a:spcBef>
                <a:spcPts val="480"/>
              </a:spcBef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fornisca </a:t>
            </a:r>
            <a:r>
              <a:rPr lang="it-IT" sz="2000" b="1" dirty="0">
                <a:solidFill>
                  <a:prstClr val="black"/>
                </a:solidFill>
                <a:cs typeface="Droid Serif"/>
              </a:rPr>
              <a:t>supporto all’attività del Parlamento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e degli Organi Governativi in materia di normativa contabile ed esprima pareri; </a:t>
            </a:r>
          </a:p>
          <a:p>
            <a:pPr lvl="1" algn="just">
              <a:spcBef>
                <a:spcPts val="480"/>
              </a:spcBef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partecipi al processo di elaborazione dei principi contabili internazionali adottati in Europa.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789442" y="1017126"/>
            <a:ext cx="7560840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IL RUOLO DELL’ORGANISMO ITALIANO DI CONTABILITÀ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35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683568" y="1772257"/>
            <a:ext cx="7704856" cy="464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480"/>
              </a:spcBef>
              <a:buSzPct val="70000"/>
              <a:buNone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OIC </a:t>
            </a:r>
            <a:r>
              <a:rPr lang="it-IT" sz="2000" dirty="0" smtClean="0">
                <a:solidFill>
                  <a:srgbClr val="C00000"/>
                </a:solidFill>
                <a:cs typeface="Droid Serif"/>
              </a:rPr>
              <a:t>9 Svalutazioni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per perdite durevoli di valore delle immobilizzazioni materiali e </a:t>
            </a:r>
            <a:r>
              <a:rPr lang="it-IT" sz="2000" dirty="0" smtClean="0">
                <a:solidFill>
                  <a:srgbClr val="C00000"/>
                </a:solidFill>
                <a:cs typeface="Droid Serif"/>
              </a:rPr>
              <a:t>immateriali</a:t>
            </a:r>
            <a:endParaRPr lang="it-IT" sz="2000" dirty="0">
              <a:solidFill>
                <a:srgbClr val="C00000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SzPct val="70000"/>
              <a:buNone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OIC </a:t>
            </a:r>
            <a:r>
              <a:rPr lang="it-IT" sz="2000" dirty="0" smtClean="0">
                <a:solidFill>
                  <a:srgbClr val="C00000"/>
                </a:solidFill>
                <a:cs typeface="Droid Serif"/>
              </a:rPr>
              <a:t>10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Rendiconto </a:t>
            </a:r>
            <a:r>
              <a:rPr lang="it-IT" sz="2000" dirty="0" smtClean="0">
                <a:solidFill>
                  <a:srgbClr val="C00000"/>
                </a:solidFill>
                <a:cs typeface="Droid Serif"/>
              </a:rPr>
              <a:t>finanziario</a:t>
            </a:r>
            <a:endParaRPr lang="it-IT" sz="2000" dirty="0">
              <a:solidFill>
                <a:srgbClr val="C00000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SzPct val="7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12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Composizione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e schemi del bilancio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d’esercizio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SzPct val="7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13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Rimanenze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SzPct val="7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14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Disponibilità liquide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SzPct val="7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15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Crediti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SzPct val="7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16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Immobilizzazioni materiali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SzPct val="7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17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Bilancio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consolidato e metodo del patrimonio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netto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SzPct val="7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18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Ratei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e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risconti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SzPct val="70000"/>
              <a:buNone/>
            </a:pPr>
            <a:r>
              <a:rPr lang="it-IT" sz="2000" dirty="0">
                <a:solidFill>
                  <a:srgbClr val="89A927"/>
                </a:solidFill>
                <a:cs typeface="Droid Serif"/>
              </a:rPr>
              <a:t>OIC 19 </a:t>
            </a:r>
            <a:r>
              <a:rPr lang="it-IT" sz="2000" dirty="0" smtClean="0">
                <a:solidFill>
                  <a:srgbClr val="89A927"/>
                </a:solidFill>
                <a:cs typeface="Droid Serif"/>
              </a:rPr>
              <a:t>Debiti</a:t>
            </a:r>
            <a:endParaRPr lang="it-IT" sz="2000" dirty="0">
              <a:solidFill>
                <a:srgbClr val="89A927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SzPct val="7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20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Titoli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di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debito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677022" y="1205550"/>
            <a:ext cx="7855418" cy="5334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OIC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16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683568" y="2038681"/>
            <a:ext cx="7704856" cy="418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480"/>
              </a:spcBef>
              <a:buSzPct val="70000"/>
              <a:buFont typeface="Arial" pitchFamily="34" charset="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OIC 21 Partecipazioni e azioni proprie</a:t>
            </a:r>
          </a:p>
          <a:p>
            <a:pPr marL="0" indent="0" algn="just">
              <a:spcBef>
                <a:spcPts val="480"/>
              </a:spcBef>
              <a:buSzPct val="70000"/>
              <a:buFont typeface="Arial" pitchFamily="34" charset="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OIC 22 Conti d’ordine</a:t>
            </a:r>
          </a:p>
          <a:p>
            <a:pPr marL="0" indent="0" algn="just">
              <a:spcBef>
                <a:spcPts val="480"/>
              </a:spcBef>
              <a:buSzPct val="70000"/>
              <a:buFont typeface="Arial" pitchFamily="34" charset="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OIC 23 Lavori in corso su ordinazione</a:t>
            </a:r>
          </a:p>
          <a:p>
            <a:pPr marL="0" indent="0" algn="just">
              <a:spcBef>
                <a:spcPts val="480"/>
              </a:spcBef>
              <a:buSzPct val="70000"/>
              <a:buFont typeface="Arial" pitchFamily="34" charset="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OIC 24 Immobilizzazioni immateriali</a:t>
            </a:r>
          </a:p>
          <a:p>
            <a:pPr marL="0" indent="0" algn="just">
              <a:spcBef>
                <a:spcPts val="480"/>
              </a:spcBef>
              <a:buSzPct val="70000"/>
              <a:buFont typeface="Arial" pitchFamily="34" charset="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OIC 25 Imposte sul reddito</a:t>
            </a:r>
          </a:p>
          <a:p>
            <a:pPr marL="0" indent="0" algn="just">
              <a:spcBef>
                <a:spcPts val="480"/>
              </a:spcBef>
              <a:buSzPct val="70000"/>
              <a:buFont typeface="Arial" pitchFamily="34" charset="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OIC 26 Operazioni, attività e passività in valuta estera</a:t>
            </a:r>
          </a:p>
          <a:p>
            <a:pPr marL="0" indent="0" algn="just">
              <a:spcBef>
                <a:spcPts val="480"/>
              </a:spcBef>
              <a:buSzPct val="70000"/>
              <a:buFont typeface="Arial" pitchFamily="34" charset="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OIC 28 Patrimonio netto</a:t>
            </a:r>
          </a:p>
          <a:p>
            <a:pPr marL="0" indent="0" algn="just">
              <a:spcBef>
                <a:spcPts val="480"/>
              </a:spcBef>
              <a:buSzPct val="70000"/>
              <a:buFont typeface="Arial" pitchFamily="34" charset="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OIC 29 Cambiamenti di principi contabili, cambiamenti di stime contabili, correzione di errori, eventi e operazioni straordinarie, fatti intervenuti dopo la chiusura dell’esercizio;</a:t>
            </a:r>
          </a:p>
          <a:p>
            <a:pPr marL="0" indent="0" algn="just">
              <a:spcBef>
                <a:spcPts val="480"/>
              </a:spcBef>
              <a:buSzPct val="70000"/>
              <a:buFont typeface="Arial" pitchFamily="34" charset="0"/>
              <a:buNone/>
            </a:pPr>
            <a:r>
              <a:rPr lang="it-IT" sz="2000" dirty="0" smtClean="0">
                <a:solidFill>
                  <a:srgbClr val="89A927"/>
                </a:solidFill>
                <a:cs typeface="Droid Serif"/>
              </a:rPr>
              <a:t>OIC 31 – Fondi per rischi e oneri e Trattamento di Fine Rapporto.</a:t>
            </a:r>
            <a:endParaRPr lang="it-IT" sz="2000" dirty="0">
              <a:solidFill>
                <a:srgbClr val="89A927"/>
              </a:solidFill>
              <a:cs typeface="Droid Serif"/>
            </a:endParaRPr>
          </a:p>
        </p:txBody>
      </p:sp>
      <p:sp>
        <p:nvSpPr>
          <p:cNvPr id="7" name="Text Box 1027"/>
          <p:cNvSpPr txBox="1">
            <a:spLocks noChangeArrowheads="1"/>
          </p:cNvSpPr>
          <p:nvPr/>
        </p:nvSpPr>
        <p:spPr bwMode="auto">
          <a:xfrm>
            <a:off x="677022" y="1366499"/>
            <a:ext cx="7855418" cy="5334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OIC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36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683568" y="2276872"/>
            <a:ext cx="7704856" cy="367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7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Certificati verdi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8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Le quote di emissione di gas ad effetto serra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6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Ristrutturazione del debito e informativa di bilancio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5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Bilancio di liquidazione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4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Fusione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e scissione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3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le informazioni sugli strumenti finanziari da includere nella nota integrativa e nella relazione sulla gestione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OIC 2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Patrimoni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e finanziamenti destinati ad uno specifico affare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Principio contabile 30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I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bilanci intermedi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Principio contabile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11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Bilancio d’esercizio, finalità e postulati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660089" y="1182671"/>
            <a:ext cx="7855418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AL QUADRO DEI NUOVI PRINCIPI CONTABILI SI AGGIUNGONO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PAG.05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3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68453" y="1069669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STRUTTURA DEI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NUOVI </a:t>
            </a: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OIC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2" name="Rettangolo arrotondato 1"/>
          <p:cNvSpPr/>
          <p:nvPr/>
        </p:nvSpPr>
        <p:spPr>
          <a:xfrm>
            <a:off x="755576" y="1717741"/>
            <a:ext cx="7632848" cy="50929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Miglioramento e omogeneizzazione della </a:t>
            </a:r>
            <a:r>
              <a:rPr lang="it-IT" altLang="it-IT" sz="2000" dirty="0" smtClean="0">
                <a:solidFill>
                  <a:schemeClr val="tx1"/>
                </a:solidFill>
              </a:rPr>
              <a:t>struttura</a:t>
            </a:r>
            <a:endParaRPr lang="it-IT" altLang="it-IT" sz="2000" dirty="0">
              <a:solidFill>
                <a:schemeClr val="tx1"/>
              </a:solidFill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755576" y="2295550"/>
            <a:ext cx="7632848" cy="50929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Format simile ai più diffusi standard internazionali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755576" y="2873359"/>
            <a:ext cx="7632848" cy="50929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Focus sui profili prettamente contabili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755576" y="3451167"/>
            <a:ext cx="7632848" cy="2808312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schemeClr val="tx1"/>
                </a:solidFill>
              </a:rPr>
              <a:t>Impostazione uniforme</a:t>
            </a:r>
          </a:p>
          <a:p>
            <a:pPr marL="342900" indent="-342900" algn="just" fontAlgn="auto"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Ambito di applicazione</a:t>
            </a:r>
          </a:p>
          <a:p>
            <a:pPr marL="342900" indent="-342900" algn="just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Principali definizioni</a:t>
            </a:r>
          </a:p>
          <a:p>
            <a:pPr marL="342900" indent="-342900" algn="just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Classificazione</a:t>
            </a:r>
          </a:p>
          <a:p>
            <a:pPr marL="342900" indent="-342900" algn="just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Rilevazione iniziale</a:t>
            </a:r>
          </a:p>
          <a:p>
            <a:pPr marL="342900" indent="-342900" algn="just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Valutazione e rilevazione successiva</a:t>
            </a:r>
          </a:p>
          <a:p>
            <a:pPr marL="342900" indent="-342900" algn="just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Informazioni in nota integrativa</a:t>
            </a:r>
          </a:p>
          <a:p>
            <a:pPr marL="342900" indent="-342900" algn="just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Riferimenti normativi (nelle appendici)</a:t>
            </a:r>
          </a:p>
        </p:txBody>
      </p:sp>
      <p:sp>
        <p:nvSpPr>
          <p:cNvPr id="11" name="CasellaDiTesto 10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PAG.05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45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611560" y="2147405"/>
            <a:ext cx="7892541" cy="4449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spcBef>
                <a:spcPts val="2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Principio raccomandato per le società di persone e imprese individuali che svolgono attività commerciale</a:t>
            </a:r>
          </a:p>
          <a:p>
            <a:pPr algn="just">
              <a:lnSpc>
                <a:spcPct val="90000"/>
              </a:lnSpc>
              <a:spcBef>
                <a:spcPts val="2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La disciplina del rendiconto finanziario assume un ruolo autonomo 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  <a:sym typeface="Wingdings"/>
              </a:rPr>
              <a:t>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nuovo OIC 10</a:t>
            </a:r>
          </a:p>
          <a:p>
            <a:pPr algn="just">
              <a:lnSpc>
                <a:spcPct val="90000"/>
              </a:lnSpc>
              <a:spcBef>
                <a:spcPts val="2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Prospetto delle variazioni di patrimonio netto </a:t>
            </a:r>
            <a:r>
              <a:rPr lang="it-IT" sz="2000" spc="-30" dirty="0">
                <a:solidFill>
                  <a:prstClr val="black"/>
                </a:solidFill>
                <a:cs typeface="Droid Serif"/>
                <a:sym typeface="Wingdings"/>
              </a:rPr>
              <a:t>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nuovo OIC 28</a:t>
            </a:r>
          </a:p>
          <a:p>
            <a:pPr algn="just">
              <a:lnSpc>
                <a:spcPct val="90000"/>
              </a:lnSpc>
              <a:spcBef>
                <a:spcPts val="2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Interpretativo n. 1 dell’OIC 12 “Classificazione nel conto economico dei costi e ricavi” diventa parte integrante del nuovo OIC 12</a:t>
            </a:r>
          </a:p>
          <a:p>
            <a:pPr algn="just">
              <a:lnSpc>
                <a:spcPct val="90000"/>
              </a:lnSpc>
              <a:spcBef>
                <a:spcPts val="2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Appendice di aggiornamento al Principio contabile OIC 12 – Informazioni nella nota integrativa relative ad operazioni con parti correlate e accordi fuori bilancio diventa parte integrante del nuovo OIC 12</a:t>
            </a:r>
          </a:p>
          <a:p>
            <a:pPr algn="just">
              <a:lnSpc>
                <a:spcPct val="90000"/>
              </a:lnSpc>
              <a:spcBef>
                <a:spcPts val="2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Rivisitazione generale in modo da coordinarlo con gli altri nuovi OIC </a:t>
            </a:r>
            <a:r>
              <a:rPr lang="it-IT" sz="2000" spc="-30" dirty="0">
                <a:solidFill>
                  <a:prstClr val="black"/>
                </a:solidFill>
                <a:cs typeface="Droid Serif"/>
                <a:sym typeface="Wingdings"/>
              </a:rPr>
              <a:t>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 </a:t>
            </a:r>
            <a:r>
              <a:rPr lang="it-IT" sz="2000" spc="-30" dirty="0">
                <a:solidFill>
                  <a:prstClr val="black"/>
                </a:solidFill>
                <a:cs typeface="Droid Serif"/>
              </a:rPr>
              <a:t>Es. OIC 31 (fondi rischi)</a:t>
            </a:r>
          </a:p>
          <a:p>
            <a:pPr algn="just">
              <a:lnSpc>
                <a:spcPct val="90000"/>
              </a:lnSpc>
              <a:spcBef>
                <a:spcPts val="2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spc="-30" dirty="0">
                <a:solidFill>
                  <a:prstClr val="black"/>
                </a:solidFill>
                <a:cs typeface="Droid Serif"/>
              </a:rPr>
              <a:t>Chiarimenti in merito al contenuto della nota integrativa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130446"/>
            <a:ext cx="8640960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STRUTTURA DEL NUOVO PRINCIPIO CONTABILE OIC 12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PAG.06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63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2708920"/>
            <a:ext cx="8784976" cy="138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OIC 16</a:t>
            </a:r>
            <a:b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IMMOBILIZZAZIONI MATERIALI</a:t>
            </a:r>
          </a:p>
        </p:txBody>
      </p:sp>
    </p:spTree>
    <p:extLst>
      <p:ext uri="{BB962C8B-B14F-4D97-AF65-F5344CB8AC3E}">
        <p14:creationId xmlns:p14="http://schemas.microsoft.com/office/powerpoint/2010/main" val="4196409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21710" y="2559670"/>
            <a:ext cx="7704856" cy="288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Scorporo del terreno sul quale insiste il fabbricato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Ammortamento delle immobilizzazioni e casi di interruzione del processo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Ammortamento di componenti aventi vite utili diverse dal cespite principale (</a:t>
            </a:r>
            <a:r>
              <a:rPr lang="it-IT" sz="2000" i="1" dirty="0">
                <a:solidFill>
                  <a:prstClr val="black"/>
                </a:solidFill>
                <a:cs typeface="Droid Serif"/>
              </a:rPr>
              <a:t>component </a:t>
            </a:r>
            <a:r>
              <a:rPr lang="it-IT" sz="2000" i="1" dirty="0" err="1">
                <a:solidFill>
                  <a:prstClr val="black"/>
                </a:solidFill>
                <a:cs typeface="Droid Serif"/>
              </a:rPr>
              <a:t>approach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)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Svalutazioni di beni precedentemente rivalutati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Immobilizzazioni materiali acquisite a titolo gratuito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Capitalizzazione oneri finanziari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671464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OIC 16 – NOVITÀ IN SINTESI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PAG.07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60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108585"/>
            <a:ext cx="8640960" cy="85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SCORPORO DEL TERRENO SU CUI INSISTE IL FABBRICATO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799258" y="2129885"/>
            <a:ext cx="5576292" cy="641961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Voce B.II.1) Terreni e fabbricati </a:t>
            </a:r>
            <a:r>
              <a:rPr lang="it-IT" altLang="it-IT" sz="2000" dirty="0" smtClean="0">
                <a:solidFill>
                  <a:schemeClr val="tx1"/>
                </a:solidFill>
                <a:sym typeface="Wingdings"/>
              </a:rPr>
              <a:t></a:t>
            </a:r>
            <a:r>
              <a:rPr lang="it-IT" altLang="it-IT" sz="2000" dirty="0" smtClean="0">
                <a:solidFill>
                  <a:schemeClr val="tx1"/>
                </a:solidFill>
              </a:rPr>
              <a:t> </a:t>
            </a:r>
            <a:r>
              <a:rPr lang="it-IT" altLang="it-IT" sz="2000" dirty="0">
                <a:solidFill>
                  <a:schemeClr val="tx1"/>
                </a:solidFill>
              </a:rPr>
              <a:t>comprende i terreni su cui insistono i fabbricati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6591574" y="2270865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schemeClr val="bg1"/>
                </a:solidFill>
              </a:rPr>
              <a:t>OIC </a:t>
            </a:r>
            <a:r>
              <a:rPr lang="it-IT" sz="2000" b="1" dirty="0" smtClean="0">
                <a:solidFill>
                  <a:schemeClr val="bg1"/>
                </a:solidFill>
              </a:rPr>
              <a:t>16 § 14</a:t>
            </a:r>
            <a:endParaRPr lang="it-IT" altLang="it-IT" sz="2000" b="1" dirty="0">
              <a:solidFill>
                <a:schemeClr val="tx1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799258" y="3151695"/>
            <a:ext cx="5576292" cy="63585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schemeClr val="tx1"/>
                </a:solidFill>
              </a:rPr>
              <a:t>Il valore del fabbricato deve sempre essere scorporato da quello del terreno </a:t>
            </a:r>
            <a:endParaRPr lang="it-IT" altLang="it-IT" sz="2000" dirty="0">
              <a:solidFill>
                <a:schemeClr val="tx1"/>
              </a:solidFill>
            </a:endParaRPr>
          </a:p>
        </p:txBody>
      </p:sp>
      <p:sp>
        <p:nvSpPr>
          <p:cNvPr id="4" name="Freccia in giù 3"/>
          <p:cNvSpPr/>
          <p:nvPr/>
        </p:nvSpPr>
        <p:spPr>
          <a:xfrm>
            <a:off x="3423222" y="2825521"/>
            <a:ext cx="288032" cy="288032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arrotondato 11"/>
          <p:cNvSpPr/>
          <p:nvPr/>
        </p:nvSpPr>
        <p:spPr>
          <a:xfrm>
            <a:off x="799258" y="4238021"/>
            <a:ext cx="2520000" cy="576064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schemeClr val="tx1"/>
                </a:solidFill>
              </a:rPr>
              <a:t>Terreno</a:t>
            </a:r>
            <a:endParaRPr lang="it-IT" altLang="it-IT" sz="2000" dirty="0">
              <a:solidFill>
                <a:schemeClr val="tx1"/>
              </a:solidFill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3855550" y="4238021"/>
            <a:ext cx="2520000" cy="576064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Fabbricato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799258" y="5246133"/>
            <a:ext cx="2520000" cy="576064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No ammortamento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3855550" y="5246133"/>
            <a:ext cx="2520000" cy="576064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A</a:t>
            </a:r>
            <a:r>
              <a:rPr lang="it-IT" altLang="it-IT" sz="2000" dirty="0" smtClean="0">
                <a:solidFill>
                  <a:schemeClr val="tx1"/>
                </a:solidFill>
              </a:rPr>
              <a:t>mmortamento</a:t>
            </a:r>
            <a:endParaRPr lang="it-IT" altLang="it-IT" sz="2000" dirty="0">
              <a:solidFill>
                <a:schemeClr val="tx1"/>
              </a:solidFill>
            </a:endParaRPr>
          </a:p>
        </p:txBody>
      </p:sp>
      <p:sp>
        <p:nvSpPr>
          <p:cNvPr id="16" name="Freccia in giù 15"/>
          <p:cNvSpPr/>
          <p:nvPr/>
        </p:nvSpPr>
        <p:spPr>
          <a:xfrm>
            <a:off x="1915242" y="3874878"/>
            <a:ext cx="288032" cy="288032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Freccia in giù 16"/>
          <p:cNvSpPr/>
          <p:nvPr/>
        </p:nvSpPr>
        <p:spPr>
          <a:xfrm>
            <a:off x="4971534" y="3871775"/>
            <a:ext cx="288032" cy="288032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reccia in giù 17"/>
          <p:cNvSpPr/>
          <p:nvPr/>
        </p:nvSpPr>
        <p:spPr>
          <a:xfrm>
            <a:off x="1915242" y="4889196"/>
            <a:ext cx="288032" cy="28803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in giù 18"/>
          <p:cNvSpPr/>
          <p:nvPr/>
        </p:nvSpPr>
        <p:spPr>
          <a:xfrm>
            <a:off x="4971534" y="4886093"/>
            <a:ext cx="288032" cy="28803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arrotondato 19"/>
          <p:cNvSpPr/>
          <p:nvPr/>
        </p:nvSpPr>
        <p:spPr>
          <a:xfrm>
            <a:off x="6622090" y="3289620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schemeClr val="bg1"/>
                </a:solidFill>
              </a:rPr>
              <a:t>OIC </a:t>
            </a:r>
            <a:r>
              <a:rPr lang="it-IT" sz="2000" b="1" dirty="0" smtClean="0">
                <a:solidFill>
                  <a:schemeClr val="bg1"/>
                </a:solidFill>
              </a:rPr>
              <a:t>16 § 52</a:t>
            </a:r>
            <a:endParaRPr lang="it-IT" altLang="it-IT" sz="2000" b="1" dirty="0">
              <a:solidFill>
                <a:schemeClr val="tx1"/>
              </a:solidFill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799258" y="5911138"/>
            <a:ext cx="7551024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schemeClr val="bg1"/>
                </a:solidFill>
              </a:rPr>
              <a:t>Nessun cambiamento rispetto al precedente OIC 16</a:t>
            </a:r>
          </a:p>
        </p:txBody>
      </p:sp>
      <p:sp>
        <p:nvSpPr>
          <p:cNvPr id="22" name="CasellaDiTesto 21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PAG.07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35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361670" y="1079806"/>
            <a:ext cx="8424936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SCORPORO DEL TERRENO SU CUI INSISTE IL FABBRICATO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799258" y="2178164"/>
            <a:ext cx="7551024" cy="1061882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bg1"/>
                </a:solidFill>
              </a:rPr>
              <a:t>CASO PARTICOLARE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bg1"/>
                </a:solidFill>
              </a:rPr>
              <a:t>Valore del terreno approssima costi di bonifica/rimozione da sostenere al termine della vita utile del fabbricato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799258" y="3384062"/>
            <a:ext cx="3600000" cy="765018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OIC 16</a:t>
            </a:r>
            <a:br>
              <a:rPr lang="it-IT" altLang="it-IT" sz="2000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it-IT" altLang="it-IT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versione precedente</a:t>
            </a:r>
            <a:endParaRPr lang="it-IT" altLang="it-IT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4750282" y="3384062"/>
            <a:ext cx="3600000" cy="765018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OIC 16</a:t>
            </a:r>
            <a:br>
              <a:rPr lang="it-IT" altLang="it-IT" sz="2000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it-IT" altLang="it-IT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versione attuale</a:t>
            </a:r>
            <a:endParaRPr lang="it-IT" altLang="it-IT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799258" y="4301480"/>
            <a:ext cx="3600000" cy="495672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  <a:cs typeface="Arial" panose="020B0604020202020204" pitchFamily="34" charset="0"/>
              </a:rPr>
              <a:t>Ammortamento del terreno</a:t>
            </a:r>
          </a:p>
        </p:txBody>
      </p:sp>
      <p:sp>
        <p:nvSpPr>
          <p:cNvPr id="24" name="Rettangolo arrotondato 23"/>
          <p:cNvSpPr/>
          <p:nvPr/>
        </p:nvSpPr>
        <p:spPr>
          <a:xfrm>
            <a:off x="4750282" y="4301480"/>
            <a:ext cx="3600000" cy="1935832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  <a:cs typeface="Arial" panose="020B0604020202020204" pitchFamily="34" charset="0"/>
              </a:rPr>
              <a:t>Il terreno non si può mai ammortizzare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  <a:cs typeface="Arial" panose="020B0604020202020204" pitchFamily="34" charset="0"/>
              </a:rPr>
              <a:t>Accantonamento al fondo recupero ambientale (fondo bonifica/ripristino) </a:t>
            </a:r>
            <a:r>
              <a:rPr lang="it-IT" altLang="it-IT" sz="2000" dirty="0" smtClean="0">
                <a:solidFill>
                  <a:schemeClr val="tx1"/>
                </a:solidFill>
                <a:cs typeface="Arial" panose="020B0604020202020204" pitchFamily="34" charset="0"/>
                <a:sym typeface="Wingdings"/>
              </a:rPr>
              <a:t></a:t>
            </a:r>
            <a:r>
              <a:rPr lang="it-IT" altLang="it-IT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it-IT" altLang="it-IT" sz="2000" dirty="0">
                <a:solidFill>
                  <a:schemeClr val="tx1"/>
                </a:solidFill>
                <a:cs typeface="Arial" panose="020B0604020202020204" pitchFamily="34" charset="0"/>
              </a:rPr>
              <a:t>OIC 31</a:t>
            </a:r>
          </a:p>
        </p:txBody>
      </p:sp>
      <p:sp>
        <p:nvSpPr>
          <p:cNvPr id="2" name="Callout con freccia in su 1"/>
          <p:cNvSpPr/>
          <p:nvPr/>
        </p:nvSpPr>
        <p:spPr>
          <a:xfrm>
            <a:off x="808607" y="4869160"/>
            <a:ext cx="3600000" cy="1296144"/>
          </a:xfrm>
          <a:prstGeom prst="upArrowCallout">
            <a:avLst/>
          </a:prstGeom>
          <a:noFill/>
          <a:ln w="28575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Per </a:t>
            </a:r>
            <a:r>
              <a:rPr lang="en-US" dirty="0" err="1">
                <a:solidFill>
                  <a:schemeClr val="tx1"/>
                </a:solidFill>
                <a:ea typeface="ＭＳ Ｐゴシック" panose="020B0600070205080204" pitchFamily="34" charset="-128"/>
              </a:rPr>
              <a:t>approssimare</a:t>
            </a:r>
            <a:r>
              <a:rPr 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dirty="0" err="1">
                <a:solidFill>
                  <a:schemeClr val="tx1"/>
                </a:solidFill>
                <a:ea typeface="ＭＳ Ｐゴシック" panose="020B0600070205080204" pitchFamily="34" charset="-128"/>
              </a:rPr>
              <a:t>accantonamento</a:t>
            </a:r>
            <a:r>
              <a:rPr 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al </a:t>
            </a:r>
            <a:r>
              <a:rPr lang="en-US" dirty="0" err="1">
                <a:solidFill>
                  <a:schemeClr val="tx1"/>
                </a:solidFill>
                <a:ea typeface="ＭＳ Ｐゴシック" panose="020B0600070205080204" pitchFamily="34" charset="-128"/>
              </a:rPr>
              <a:t>fondo</a:t>
            </a:r>
            <a:r>
              <a:rPr 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bonifica</a:t>
            </a:r>
            <a:r>
              <a:rPr lang="en-US" dirty="0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/</a:t>
            </a:r>
            <a:r>
              <a:rPr lang="en-US" dirty="0" err="1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ripristino</a:t>
            </a:r>
            <a:endParaRPr lang="en-US" dirty="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9" name="CasellaDiTesto 8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PAG.08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54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68453" y="1205133"/>
            <a:ext cx="8640960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SCORPORO DEL TERRENO SU CUI INSISTE IL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FABBRICATO 1/3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3563888" y="2509843"/>
            <a:ext cx="2016224" cy="41381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ESEMPIO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 bwMode="auto">
          <a:xfrm>
            <a:off x="721710" y="3144115"/>
            <a:ext cx="7704856" cy="288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cs typeface="Droid Serif"/>
              </a:rPr>
              <a:t>Costo storico fabbricato: 100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cs typeface="Droid Serif"/>
              </a:rPr>
              <a:t>Fondo ammortamento all’1/01/2014: 70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cs typeface="Droid Serif"/>
              </a:rPr>
              <a:t>Vita utile: 10 esercizi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cs typeface="Droid Serif"/>
              </a:rPr>
              <a:t>Valore del terreno al momento dell’acquisto del 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cs typeface="Droid Serif"/>
              </a:rPr>
              <a:t>fabbricato, determinato attraverso una perizia: 20 </a:t>
            </a:r>
            <a:endParaRPr lang="it-IT" sz="2000" dirty="0" smtClean="0">
              <a:cs typeface="Droid Serif"/>
            </a:endParaRP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endParaRPr lang="it-IT" sz="2000" dirty="0">
              <a:cs typeface="Droid Serif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SzPct val="70000"/>
              <a:buNone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La vita utile del fabbricato è ipotizzata pari a 10 esercizi soltanto per agevolare la comprensione del procedimento.</a:t>
            </a:r>
          </a:p>
          <a:p>
            <a:pPr marL="0" indent="0" algn="just">
              <a:buNone/>
            </a:pPr>
            <a:endParaRPr lang="it-IT" sz="2000" dirty="0" smtClean="0">
              <a:latin typeface="Droid Serif"/>
              <a:cs typeface="Droid Serif"/>
            </a:endParaRPr>
          </a:p>
        </p:txBody>
      </p:sp>
      <p:sp>
        <p:nvSpPr>
          <p:cNvPr id="5" name="CasellaDiTesto 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PAG.08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18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021402"/>
            <a:ext cx="8640960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SCORPORO DEL TERRENO SU CUI INSISTE IL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FABBRICATO 2/3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3563888" y="2187317"/>
            <a:ext cx="2016224" cy="41381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ESEMPIO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 bwMode="auto">
          <a:xfrm>
            <a:off x="721710" y="2636912"/>
            <a:ext cx="7704856" cy="288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480"/>
              </a:spcBef>
              <a:buSzPct val="10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Determinazione valore del Fabbricato proporzionale al valore del terreno: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Valore del terreno (20) rispetto al fabbricato nel complesso (100) = 20%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algn="just">
              <a:spcBef>
                <a:spcPts val="200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Valore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del fondo ammortamento riferibile al terreno: 20% di 70 = 14.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endParaRPr lang="it-IT" sz="2000" dirty="0">
              <a:solidFill>
                <a:prstClr val="black"/>
              </a:solidFill>
              <a:cs typeface="Droid Serif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174792"/>
              </p:ext>
            </p:extLst>
          </p:nvPr>
        </p:nvGraphicFramePr>
        <p:xfrm>
          <a:off x="1044617" y="4154314"/>
          <a:ext cx="7077075" cy="549275"/>
        </p:xfrm>
        <a:graphic>
          <a:graphicData uri="http://schemas.openxmlformats.org/drawingml/2006/table">
            <a:tbl>
              <a:tblPr/>
              <a:tblGrid>
                <a:gridCol w="3108325"/>
                <a:gridCol w="304800"/>
                <a:gridCol w="2408238"/>
                <a:gridCol w="385762"/>
                <a:gridCol w="869950"/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Terreni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Fabbricati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 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20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453519"/>
              </p:ext>
            </p:extLst>
          </p:nvPr>
        </p:nvGraphicFramePr>
        <p:xfrm>
          <a:off x="1035600" y="5666482"/>
          <a:ext cx="7077075" cy="609600"/>
        </p:xfrm>
        <a:graphic>
          <a:graphicData uri="http://schemas.openxmlformats.org/drawingml/2006/table">
            <a:tbl>
              <a:tblPr/>
              <a:tblGrid>
                <a:gridCol w="3108325"/>
                <a:gridCol w="304800"/>
                <a:gridCol w="2408238"/>
                <a:gridCol w="385762"/>
                <a:gridCol w="869950"/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Fondo ammortamento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Fondo oneri di bonifica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 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14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CasellaDiTesto 8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PAG.09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00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216217"/>
            <a:ext cx="8640960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SCORPORO DEL TERRENO SU CUI INSISTE IL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FABBRICATO 3/3 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3546955" y="2578001"/>
            <a:ext cx="2016224" cy="41381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ESEMPIO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 bwMode="auto">
          <a:xfrm>
            <a:off x="717434" y="3144541"/>
            <a:ext cx="7704856" cy="288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480"/>
              </a:spcBef>
              <a:buSzPct val="100000"/>
              <a:buNone/>
            </a:pPr>
            <a:r>
              <a:rPr lang="it-IT" sz="2000" b="1" dirty="0">
                <a:solidFill>
                  <a:prstClr val="black"/>
                </a:solidFill>
                <a:cs typeface="Droid Serif"/>
              </a:rPr>
              <a:t>Verifica vita utile residua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: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Valore netto contabile del fabbricato post scorporo del terreno: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80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– 56 = 24</a:t>
            </a:r>
          </a:p>
          <a:p>
            <a:pPr algn="just">
              <a:spcBef>
                <a:spcPts val="4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Nuovo ammontare dell’ammortamento dell’esercizio: </a:t>
            </a:r>
            <a:endParaRPr lang="it-IT" sz="2000" dirty="0" smtClean="0">
              <a:solidFill>
                <a:prstClr val="black"/>
              </a:solidFill>
              <a:cs typeface="Droid Serif"/>
            </a:endParaRPr>
          </a:p>
          <a:p>
            <a:pPr marL="355600" indent="0" algn="just">
              <a:spcBef>
                <a:spcPts val="480"/>
              </a:spcBef>
              <a:buSzPct val="10000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24 / 3  = 8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</p:txBody>
      </p:sp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363950"/>
              </p:ext>
            </p:extLst>
          </p:nvPr>
        </p:nvGraphicFramePr>
        <p:xfrm>
          <a:off x="1031324" y="5229695"/>
          <a:ext cx="7077075" cy="914400"/>
        </p:xfrm>
        <a:graphic>
          <a:graphicData uri="http://schemas.openxmlformats.org/drawingml/2006/table">
            <a:tbl>
              <a:tblPr/>
              <a:tblGrid>
                <a:gridCol w="3108325"/>
                <a:gridCol w="304800"/>
                <a:gridCol w="2408238"/>
                <a:gridCol w="385762"/>
                <a:gridCol w="869950"/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Ammortamento fabbricato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Fondo ammortamento fabbricato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 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8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PAG.09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54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1221771"/>
            <a:ext cx="8784976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AMMORTAMENTO DELLE IMMOBILIZZAZIONI E CAUSE DI INTERRUZIONE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765392" y="2437821"/>
            <a:ext cx="5576292" cy="18002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Tutte le immobilizzazioni </a:t>
            </a:r>
            <a:r>
              <a:rPr lang="it-IT" altLang="it-IT" sz="2000" b="1" dirty="0">
                <a:solidFill>
                  <a:prstClr val="black"/>
                </a:solidFill>
              </a:rPr>
              <a:t>DEVONO</a:t>
            </a:r>
            <a:r>
              <a:rPr lang="it-IT" altLang="it-IT" sz="2000" dirty="0">
                <a:solidFill>
                  <a:prstClr val="black"/>
                </a:solidFill>
              </a:rPr>
              <a:t> essere ammortizzate </a:t>
            </a:r>
            <a:r>
              <a:rPr lang="it-IT" altLang="it-IT" sz="2000" dirty="0" smtClean="0">
                <a:solidFill>
                  <a:prstClr val="black"/>
                </a:solidFill>
                <a:sym typeface="Wingdings"/>
              </a:rPr>
              <a:t></a:t>
            </a:r>
            <a:r>
              <a:rPr lang="it-IT" altLang="it-IT" sz="2000" dirty="0" smtClean="0">
                <a:solidFill>
                  <a:prstClr val="black"/>
                </a:solidFill>
              </a:rPr>
              <a:t> </a:t>
            </a:r>
            <a:r>
              <a:rPr lang="it-IT" altLang="it-IT" sz="2000" dirty="0">
                <a:solidFill>
                  <a:prstClr val="black"/>
                </a:solidFill>
              </a:rPr>
              <a:t>COMPRESE le immobilizzazioni </a:t>
            </a:r>
            <a:r>
              <a:rPr lang="it-IT" altLang="it-IT" sz="2000" b="1" u="sng" dirty="0">
                <a:solidFill>
                  <a:prstClr val="black"/>
                </a:solidFill>
              </a:rPr>
              <a:t>temporaneamente non utilizzate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6588224" y="3052897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16 § 51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765392" y="4792441"/>
            <a:ext cx="5576292" cy="135593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prstClr val="black"/>
                </a:solidFill>
              </a:rPr>
              <a:t>VALORE DA AMMORTIZZARE = 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prstClr val="black"/>
                </a:solidFill>
              </a:rPr>
              <a:t>COSTO STORICO – VALORE RESIDUO STIMATO</a:t>
            </a:r>
            <a:endParaRPr lang="it-IT" altLang="it-IT" sz="2000" b="1" dirty="0" smtClean="0">
              <a:solidFill>
                <a:prstClr val="black"/>
              </a:solidFill>
            </a:endParaRPr>
          </a:p>
        </p:txBody>
      </p:sp>
      <p:sp>
        <p:nvSpPr>
          <p:cNvPr id="4" name="Freccia in giù 3"/>
          <p:cNvSpPr/>
          <p:nvPr/>
        </p:nvSpPr>
        <p:spPr>
          <a:xfrm>
            <a:off x="3389356" y="4420179"/>
            <a:ext cx="288032" cy="288032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PAG.10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90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1043081"/>
            <a:ext cx="8784976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AMMORTAMENTO DELLE IMMOBILIZZAZIONI E CAUSE DI INTERRUZIONE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651892" y="2112952"/>
            <a:ext cx="5576292" cy="1349914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prstClr val="black"/>
                </a:solidFill>
              </a:rPr>
              <a:t>VALORE RESIDUO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Valore realizzabile dal bene al termine del periodo di vita utile, al netto degli eventuali costi di rimozione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6474724" y="3450644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16 § 56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651892" y="3894914"/>
            <a:ext cx="5936332" cy="2376264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just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prstClr val="black"/>
                </a:solidFill>
              </a:rPr>
              <a:t>Stima al momento della definizione del piano di ammortamento in base ai prezzi realizzabili sul mercato di immobilizzazioni simili</a:t>
            </a:r>
          </a:p>
          <a:p>
            <a:pPr marL="800100" lvl="1" indent="-342900" algn="just" fontAlgn="auto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altLang="it-IT" sz="2000" dirty="0" smtClean="0">
                <a:solidFill>
                  <a:prstClr val="black"/>
                </a:solidFill>
              </a:rPr>
              <a:t>per </a:t>
            </a:r>
            <a:r>
              <a:rPr lang="it-IT" altLang="it-IT" sz="2000" dirty="0">
                <a:solidFill>
                  <a:prstClr val="black"/>
                </a:solidFill>
              </a:rPr>
              <a:t>caratteristiche tecniche</a:t>
            </a:r>
          </a:p>
          <a:p>
            <a:pPr marL="800100" lvl="1" indent="-342900" algn="just" fontAlgn="auto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altLang="it-IT" sz="2000" dirty="0" smtClean="0">
                <a:solidFill>
                  <a:prstClr val="black"/>
                </a:solidFill>
              </a:rPr>
              <a:t>per </a:t>
            </a:r>
            <a:r>
              <a:rPr lang="it-IT" altLang="it-IT" sz="2000" dirty="0">
                <a:solidFill>
                  <a:prstClr val="black"/>
                </a:solidFill>
              </a:rPr>
              <a:t>processo di utilizzazione</a:t>
            </a:r>
          </a:p>
          <a:p>
            <a:pPr marL="342900" indent="-342900" algn="just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prstClr val="black"/>
                </a:solidFill>
              </a:rPr>
              <a:t>Aggiornamento </a:t>
            </a:r>
            <a:r>
              <a:rPr lang="it-IT" altLang="it-IT" sz="2000" dirty="0" smtClean="0">
                <a:solidFill>
                  <a:prstClr val="black"/>
                </a:solidFill>
              </a:rPr>
              <a:t>periodico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4" name="Freccia in giù 3"/>
          <p:cNvSpPr/>
          <p:nvPr/>
        </p:nvSpPr>
        <p:spPr>
          <a:xfrm>
            <a:off x="3275856" y="3534874"/>
            <a:ext cx="288032" cy="288032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PAG.10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10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1129794"/>
            <a:ext cx="8784976" cy="85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AMMORTAMENTO DELLE IMMOBILIZZAZIONI E CAUSE DI INTERRUZIONE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2809889" y="2235333"/>
            <a:ext cx="3148100" cy="792088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1900" b="1" dirty="0">
                <a:solidFill>
                  <a:prstClr val="black"/>
                </a:solidFill>
              </a:rPr>
              <a:t>1. Valore residuo stimato ≥ Valore netto contabile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4124470" y="3099429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16 § 56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27" name="Rettangolo arrotondato 26"/>
          <p:cNvSpPr/>
          <p:nvPr/>
        </p:nvSpPr>
        <p:spPr>
          <a:xfrm>
            <a:off x="2809889" y="3603485"/>
            <a:ext cx="3150000" cy="7920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2. Bene destinato alla vendita</a:t>
            </a:r>
          </a:p>
        </p:txBody>
      </p:sp>
      <p:sp>
        <p:nvSpPr>
          <p:cNvPr id="28" name="Rettangolo arrotondato 27"/>
          <p:cNvSpPr/>
          <p:nvPr/>
        </p:nvSpPr>
        <p:spPr>
          <a:xfrm>
            <a:off x="2809889" y="5007597"/>
            <a:ext cx="3150000" cy="7920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3</a:t>
            </a:r>
            <a:r>
              <a:rPr lang="it-IT" altLang="it-IT" sz="2000" dirty="0">
                <a:solidFill>
                  <a:prstClr val="black"/>
                </a:solidFill>
              </a:rPr>
              <a:t>. Cespiti obsoleti/inutilizzabili</a:t>
            </a:r>
          </a:p>
        </p:txBody>
      </p:sp>
      <p:sp>
        <p:nvSpPr>
          <p:cNvPr id="29" name="Rettangolo arrotondato 28"/>
          <p:cNvSpPr/>
          <p:nvPr/>
        </p:nvSpPr>
        <p:spPr>
          <a:xfrm>
            <a:off x="4124470" y="4486191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16 § 72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30" name="Rettangolo arrotondato 29"/>
          <p:cNvSpPr/>
          <p:nvPr/>
        </p:nvSpPr>
        <p:spPr>
          <a:xfrm>
            <a:off x="4106033" y="5877312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16 § 73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31" name="Rettangolo arrotondato 30"/>
          <p:cNvSpPr/>
          <p:nvPr/>
        </p:nvSpPr>
        <p:spPr>
          <a:xfrm>
            <a:off x="361617" y="3603485"/>
            <a:ext cx="2119908" cy="7982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schemeClr val="bg1"/>
                </a:solidFill>
              </a:rPr>
              <a:t>Interruzione ammortamento</a:t>
            </a:r>
          </a:p>
        </p:txBody>
      </p:sp>
      <p:sp>
        <p:nvSpPr>
          <p:cNvPr id="32" name="Rettangolo arrotondato 31"/>
          <p:cNvSpPr/>
          <p:nvPr/>
        </p:nvSpPr>
        <p:spPr>
          <a:xfrm>
            <a:off x="6355267" y="2748412"/>
            <a:ext cx="2448272" cy="2862273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just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950" spc="-30" dirty="0">
                <a:solidFill>
                  <a:prstClr val="black"/>
                </a:solidFill>
              </a:rPr>
              <a:t>No modifiche sostanziali prima dell’alienazione</a:t>
            </a:r>
          </a:p>
          <a:p>
            <a:pPr marL="342900" indent="-342900" algn="just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950" spc="-30" dirty="0">
                <a:solidFill>
                  <a:prstClr val="black"/>
                </a:solidFill>
              </a:rPr>
              <a:t>Vendita </a:t>
            </a:r>
            <a:r>
              <a:rPr lang="it-IT" altLang="it-IT" sz="1950" spc="-30" dirty="0">
                <a:solidFill>
                  <a:srgbClr val="C00000"/>
                </a:solidFill>
              </a:rPr>
              <a:t>altamente probabile</a:t>
            </a:r>
          </a:p>
          <a:p>
            <a:pPr marL="342900" indent="-342900" algn="just" fontAlgn="auto">
              <a:spcBef>
                <a:spcPts val="48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it-IT" altLang="it-IT" sz="1950" spc="-30" dirty="0">
                <a:solidFill>
                  <a:srgbClr val="C00000"/>
                </a:solidFill>
              </a:rPr>
              <a:t>Realizzo breve periodo</a:t>
            </a:r>
          </a:p>
        </p:txBody>
      </p:sp>
      <p:sp>
        <p:nvSpPr>
          <p:cNvPr id="2" name="Freccia a destra 1"/>
          <p:cNvSpPr/>
          <p:nvPr/>
        </p:nvSpPr>
        <p:spPr>
          <a:xfrm>
            <a:off x="2553533" y="2451357"/>
            <a:ext cx="184348" cy="180020"/>
          </a:xfrm>
          <a:prstGeom prst="rightArrow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endParaRPr lang="it-IT" sz="2000" b="1">
              <a:solidFill>
                <a:schemeClr val="bg1"/>
              </a:solidFill>
            </a:endParaRPr>
          </a:p>
        </p:txBody>
      </p:sp>
      <p:sp>
        <p:nvSpPr>
          <p:cNvPr id="33" name="Freccia a destra 32"/>
          <p:cNvSpPr/>
          <p:nvPr/>
        </p:nvSpPr>
        <p:spPr>
          <a:xfrm>
            <a:off x="2553533" y="3912575"/>
            <a:ext cx="184348" cy="180020"/>
          </a:xfrm>
          <a:prstGeom prst="rightArrow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endParaRPr lang="it-IT" sz="2000" b="1">
              <a:solidFill>
                <a:schemeClr val="bg1"/>
              </a:solidFill>
            </a:endParaRPr>
          </a:p>
        </p:txBody>
      </p:sp>
      <p:sp>
        <p:nvSpPr>
          <p:cNvPr id="34" name="Freccia a destra 33"/>
          <p:cNvSpPr/>
          <p:nvPr/>
        </p:nvSpPr>
        <p:spPr>
          <a:xfrm>
            <a:off x="2553533" y="5313587"/>
            <a:ext cx="184348" cy="180020"/>
          </a:xfrm>
          <a:prstGeom prst="rightArrow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endParaRPr lang="it-IT" sz="2000" b="1">
              <a:solidFill>
                <a:schemeClr val="bg1"/>
              </a:solidFill>
            </a:endParaRPr>
          </a:p>
        </p:txBody>
      </p:sp>
      <p:sp>
        <p:nvSpPr>
          <p:cNvPr id="35" name="Freccia a destra 34"/>
          <p:cNvSpPr/>
          <p:nvPr/>
        </p:nvSpPr>
        <p:spPr>
          <a:xfrm>
            <a:off x="6050249" y="3909475"/>
            <a:ext cx="184348" cy="180020"/>
          </a:xfrm>
          <a:prstGeom prst="rightArrow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endParaRPr lang="it-IT" sz="2000" b="1">
              <a:solidFill>
                <a:schemeClr val="bg1"/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PAG.11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54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662359" y="1077755"/>
            <a:ext cx="7848872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AMMORTAMENTO DI COMPONENTI AVENTI VITA UTILI DIVERSA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837400" y="2187931"/>
            <a:ext cx="3600000" cy="621002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Regola generale</a:t>
            </a:r>
            <a:endParaRPr lang="it-IT" altLang="it-IT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4788424" y="2187931"/>
            <a:ext cx="3600000" cy="621002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Eccezione </a:t>
            </a:r>
            <a:endParaRPr lang="it-IT" altLang="it-IT" sz="20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854333" y="2908011"/>
            <a:ext cx="3600000" cy="2899006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Ammortamento distinto per singolo componente del cespite principale </a:t>
            </a:r>
            <a:endParaRPr lang="it-IT" altLang="it-IT" sz="20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Se vita utile </a:t>
            </a:r>
            <a:r>
              <a:rPr lang="it-IT" altLang="it-IT" sz="2000" dirty="0">
                <a:solidFill>
                  <a:srgbClr val="C00000"/>
                </a:solidFill>
                <a:cs typeface="Arial" panose="020B0604020202020204" pitchFamily="34" charset="0"/>
              </a:rPr>
              <a:t>differente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(</a:t>
            </a:r>
            <a:r>
              <a:rPr lang="it-IT" altLang="it-IT" sz="2000" i="1" dirty="0">
                <a:solidFill>
                  <a:prstClr val="black"/>
                </a:solidFill>
                <a:cs typeface="Arial" panose="020B0604020202020204" pitchFamily="34" charset="0"/>
              </a:rPr>
              <a:t>component </a:t>
            </a:r>
            <a:r>
              <a:rPr lang="it-IT" altLang="it-IT" sz="2000" i="1" dirty="0" err="1">
                <a:solidFill>
                  <a:prstClr val="black"/>
                </a:solidFill>
                <a:cs typeface="Arial" panose="020B0604020202020204" pitchFamily="34" charset="0"/>
              </a:rPr>
              <a:t>approach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24" name="Rettangolo arrotondato 23"/>
          <p:cNvSpPr/>
          <p:nvPr/>
        </p:nvSpPr>
        <p:spPr>
          <a:xfrm>
            <a:off x="4805357" y="2908011"/>
            <a:ext cx="3600000" cy="2899006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Scorporo non applicabile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  <a:sym typeface="Wingdings"/>
              </a:rPr>
              <a:t>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caratteristiche dell’immobilizzazioni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Scorporo non significativo sulla rappresentazione veritiera e corretta</a:t>
            </a:r>
          </a:p>
        </p:txBody>
      </p:sp>
      <p:sp>
        <p:nvSpPr>
          <p:cNvPr id="3" name="Freccia in giù 2"/>
          <p:cNvSpPr/>
          <p:nvPr/>
        </p:nvSpPr>
        <p:spPr>
          <a:xfrm>
            <a:off x="2398177" y="4429522"/>
            <a:ext cx="432048" cy="297375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arrotondato 11"/>
          <p:cNvSpPr/>
          <p:nvPr/>
        </p:nvSpPr>
        <p:spPr>
          <a:xfrm>
            <a:off x="6677165" y="5862132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16 § 65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PAG.11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17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187624" y="1196752"/>
            <a:ext cx="6768752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SVALUTAZIONI DI BENI PRECEDENTEMENTI RIVALUTATI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467544" y="2437861"/>
            <a:ext cx="2479948" cy="1872208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prstClr val="white"/>
                </a:solidFill>
                <a:cs typeface="Arial" panose="020B0604020202020204" pitchFamily="34" charset="0"/>
              </a:rPr>
              <a:t>Rettifica di valore delle immobilizzazioni materiali</a:t>
            </a:r>
          </a:p>
        </p:txBody>
      </p:sp>
      <p:sp>
        <p:nvSpPr>
          <p:cNvPr id="23" name="Rettangolo arrotondato 22"/>
          <p:cNvSpPr/>
          <p:nvPr/>
        </p:nvSpPr>
        <p:spPr>
          <a:xfrm>
            <a:off x="3542359" y="2437861"/>
            <a:ext cx="2181769" cy="648072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RIVALUTAZIONI</a:t>
            </a: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755576" y="5678221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16 § 69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6156175" y="2437861"/>
            <a:ext cx="2520281" cy="648072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 smtClean="0">
                <a:solidFill>
                  <a:prstClr val="black"/>
                </a:solidFill>
                <a:cs typeface="Arial" panose="020B0604020202020204" pitchFamily="34" charset="0"/>
              </a:rPr>
              <a:t>Riserva di patrimonio netto</a:t>
            </a:r>
            <a:endParaRPr lang="it-IT" altLang="it-IT" sz="2000" spc="-3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3533871" y="3661997"/>
            <a:ext cx="2181769" cy="648072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SVALUTAZIONI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6156174" y="3301957"/>
            <a:ext cx="2520281" cy="1152128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 smtClean="0">
                <a:solidFill>
                  <a:prstClr val="black"/>
                </a:solidFill>
                <a:cs typeface="Arial" panose="020B0604020202020204" pitchFamily="34" charset="0"/>
              </a:rPr>
              <a:t>Costo in Conto economico</a:t>
            </a:r>
          </a:p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40" dirty="0" smtClean="0">
                <a:solidFill>
                  <a:prstClr val="black"/>
                </a:solidFill>
                <a:cs typeface="Arial" panose="020B0604020202020204" pitchFamily="34" charset="0"/>
              </a:rPr>
              <a:t>(nuovo OIC 16 § 69)</a:t>
            </a:r>
            <a:endParaRPr lang="it-IT" altLang="it-IT" sz="2000" spc="-4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" name="Freccia a destra 1"/>
          <p:cNvSpPr/>
          <p:nvPr/>
        </p:nvSpPr>
        <p:spPr>
          <a:xfrm>
            <a:off x="3041881" y="2617881"/>
            <a:ext cx="288032" cy="288032"/>
          </a:xfrm>
          <a:prstGeom prst="right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a destra 14"/>
          <p:cNvSpPr/>
          <p:nvPr/>
        </p:nvSpPr>
        <p:spPr>
          <a:xfrm>
            <a:off x="3041880" y="3770009"/>
            <a:ext cx="288032" cy="288032"/>
          </a:xfrm>
          <a:prstGeom prst="right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reccia a destra 15"/>
          <p:cNvSpPr/>
          <p:nvPr/>
        </p:nvSpPr>
        <p:spPr>
          <a:xfrm>
            <a:off x="5785009" y="2617881"/>
            <a:ext cx="288032" cy="288032"/>
          </a:xfrm>
          <a:prstGeom prst="rightArrow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endParaRPr lang="it-IT" sz="20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7" name="Freccia a destra 16"/>
          <p:cNvSpPr/>
          <p:nvPr/>
        </p:nvSpPr>
        <p:spPr>
          <a:xfrm>
            <a:off x="5785008" y="3842017"/>
            <a:ext cx="288032" cy="288032"/>
          </a:xfrm>
          <a:prstGeom prst="rightArrow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endParaRPr lang="it-IT" sz="20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3542096" y="4638295"/>
            <a:ext cx="5134359" cy="828092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Anche se precedentemente rivalutata </a:t>
            </a:r>
            <a:br>
              <a:rPr lang="it-IT" altLang="it-IT" sz="2000" dirty="0">
                <a:solidFill>
                  <a:prstClr val="black"/>
                </a:solidFill>
              </a:rPr>
            </a:br>
            <a:r>
              <a:rPr lang="it-IT" altLang="it-IT" sz="2000" dirty="0">
                <a:solidFill>
                  <a:prstClr val="black"/>
                </a:solidFill>
              </a:rPr>
              <a:t>(es. </a:t>
            </a:r>
            <a:r>
              <a:rPr lang="it-IT" altLang="it-IT" sz="2000" dirty="0" smtClean="0">
                <a:solidFill>
                  <a:prstClr val="black"/>
                </a:solidFill>
              </a:rPr>
              <a:t>DL 185/2008)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36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403648" y="1077755"/>
            <a:ext cx="6336704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ISCRIZIONE DEI BENI ACQUISITI A TITOLO GRATUITO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799258" y="2219196"/>
            <a:ext cx="7551024" cy="485818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white"/>
                </a:solidFill>
              </a:rPr>
              <a:t>Determinazione del valore di iscrizione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799258" y="2849030"/>
            <a:ext cx="3600000" cy="765018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OIC 16</a:t>
            </a:r>
            <a:b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versione precedente</a:t>
            </a: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4750282" y="2849030"/>
            <a:ext cx="3600000" cy="765018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OIC 16</a:t>
            </a:r>
            <a:b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versione attuale</a:t>
            </a: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799258" y="3698716"/>
            <a:ext cx="3600000" cy="1170814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Presumibile valore di mercato al netto dei costi di «adattamento»</a:t>
            </a:r>
          </a:p>
        </p:txBody>
      </p:sp>
      <p:sp>
        <p:nvSpPr>
          <p:cNvPr id="24" name="Rettangolo arrotondato 23"/>
          <p:cNvSpPr/>
          <p:nvPr/>
        </p:nvSpPr>
        <p:spPr>
          <a:xfrm>
            <a:off x="4750282" y="3698716"/>
            <a:ext cx="3600000" cy="1170814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Presumibile valore di mercato </a:t>
            </a:r>
            <a:r>
              <a:rPr lang="it-IT" altLang="it-IT" sz="2000" dirty="0">
                <a:solidFill>
                  <a:srgbClr val="C00000"/>
                </a:solidFill>
                <a:cs typeface="Arial" panose="020B0604020202020204" pitchFamily="34" charset="0"/>
              </a:rPr>
              <a:t>incrementato dei costi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di «adattamento»</a:t>
            </a: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935948"/>
              </p:ext>
            </p:extLst>
          </p:nvPr>
        </p:nvGraphicFramePr>
        <p:xfrm>
          <a:off x="1036232" y="4979680"/>
          <a:ext cx="7077075" cy="609600"/>
        </p:xfrm>
        <a:graphic>
          <a:graphicData uri="http://schemas.openxmlformats.org/drawingml/2006/table">
            <a:tbl>
              <a:tblPr/>
              <a:tblGrid>
                <a:gridCol w="3108325"/>
                <a:gridCol w="304800"/>
                <a:gridCol w="2408238"/>
                <a:gridCol w="385762"/>
                <a:gridCol w="869950"/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Immobilizzazione materiale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Provento straordinario</a:t>
                      </a: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 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……...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ttangolo arrotondato 11"/>
          <p:cNvSpPr/>
          <p:nvPr/>
        </p:nvSpPr>
        <p:spPr>
          <a:xfrm>
            <a:off x="6622090" y="5805304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16 § 39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11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052736"/>
            <a:ext cx="8640960" cy="85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DETERMINAZIONE DEGLI INTERESSI PASSIVI CAPITALIZZABILI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799258" y="2060848"/>
            <a:ext cx="7551024" cy="485818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white"/>
                </a:solidFill>
              </a:rPr>
              <a:t>NUOVO OIC 16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799258" y="2635607"/>
            <a:ext cx="3600000" cy="765018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Requisiti per la capitalizzazione</a:t>
            </a:r>
            <a:endParaRPr lang="it-IT" altLang="it-IT" sz="2000" dirty="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4750282" y="2635607"/>
            <a:ext cx="3600000" cy="765018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Modalità di determinazione</a:t>
            </a:r>
            <a:endParaRPr lang="it-IT" altLang="it-IT" sz="2000" dirty="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799258" y="3482770"/>
            <a:ext cx="7551024" cy="1242374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Sono capitalizzabili solo gli oneri effettivamente sostenuti</a:t>
            </a:r>
          </a:p>
          <a:p>
            <a:pPr marL="342900" indent="-342900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Limite = Valore Recuperabile</a:t>
            </a:r>
          </a:p>
          <a:p>
            <a:pPr marL="342900" indent="-342900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Solo per </a:t>
            </a:r>
            <a:r>
              <a:rPr lang="it-IT" altLang="it-IT" sz="2000" dirty="0">
                <a:solidFill>
                  <a:srgbClr val="C00000"/>
                </a:solidFill>
                <a:cs typeface="Arial" panose="020B0604020202020204" pitchFamily="34" charset="0"/>
              </a:rPr>
              <a:t>periodo di costruzione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significativo</a:t>
            </a:r>
          </a:p>
        </p:txBody>
      </p:sp>
      <p:cxnSp>
        <p:nvCxnSpPr>
          <p:cNvPr id="13" name="Connettore 2 4"/>
          <p:cNvCxnSpPr>
            <a:cxnSpLocks noChangeShapeType="1"/>
          </p:cNvCxnSpPr>
          <p:nvPr/>
        </p:nvCxnSpPr>
        <p:spPr bwMode="auto">
          <a:xfrm>
            <a:off x="789442" y="5950174"/>
            <a:ext cx="72009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" name="Connettore 1 7"/>
          <p:cNvCxnSpPr>
            <a:cxnSpLocks noChangeShapeType="1"/>
          </p:cNvCxnSpPr>
          <p:nvPr/>
        </p:nvCxnSpPr>
        <p:spPr bwMode="auto">
          <a:xfrm>
            <a:off x="2373767" y="5805712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Connettore 1 10"/>
          <p:cNvCxnSpPr>
            <a:cxnSpLocks noChangeShapeType="1"/>
          </p:cNvCxnSpPr>
          <p:nvPr/>
        </p:nvCxnSpPr>
        <p:spPr bwMode="auto">
          <a:xfrm>
            <a:off x="6837817" y="5815237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CasellaDiTesto 8"/>
          <p:cNvSpPr txBox="1">
            <a:spLocks noChangeArrowheads="1"/>
          </p:cNvSpPr>
          <p:nvPr/>
        </p:nvSpPr>
        <p:spPr bwMode="auto">
          <a:xfrm>
            <a:off x="7557673" y="6012444"/>
            <a:ext cx="357211" cy="3688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t</a:t>
            </a:r>
          </a:p>
        </p:txBody>
      </p:sp>
      <p:sp>
        <p:nvSpPr>
          <p:cNvPr id="17" name="CasellaDiTesto 9"/>
          <p:cNvSpPr txBox="1">
            <a:spLocks noChangeArrowheads="1"/>
          </p:cNvSpPr>
          <p:nvPr/>
        </p:nvSpPr>
        <p:spPr bwMode="auto">
          <a:xfrm>
            <a:off x="1004945" y="5110065"/>
            <a:ext cx="2736304" cy="6463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Esborso finanziario al fornitore</a:t>
            </a:r>
          </a:p>
        </p:txBody>
      </p:sp>
      <p:sp>
        <p:nvSpPr>
          <p:cNvPr id="18" name="CasellaDiTesto 13"/>
          <p:cNvSpPr txBox="1">
            <a:spLocks noChangeArrowheads="1"/>
          </p:cNvSpPr>
          <p:nvPr/>
        </p:nvSpPr>
        <p:spPr bwMode="auto">
          <a:xfrm>
            <a:off x="5541449" y="5130702"/>
            <a:ext cx="2448893" cy="6463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algn="ctr" eaLnBrk="1" hangingPunct="1">
              <a:buFontTx/>
              <a:buNone/>
              <a:defRPr sz="1800"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ea typeface="ＭＳ Ｐゴシック" pitchFamily="34" charset="-128"/>
              </a:defRPr>
            </a:lvl9pPr>
          </a:lstStyle>
          <a:p>
            <a:r>
              <a:rPr lang="it-IT" altLang="it-IT" dirty="0"/>
              <a:t>Immobilizzazione pronta all’uso</a:t>
            </a:r>
          </a:p>
        </p:txBody>
      </p:sp>
      <p:sp>
        <p:nvSpPr>
          <p:cNvPr id="19" name="Parentesi graffa chiusa 11"/>
          <p:cNvSpPr>
            <a:spLocks/>
          </p:cNvSpPr>
          <p:nvPr/>
        </p:nvSpPr>
        <p:spPr bwMode="auto">
          <a:xfrm rot="-5400000">
            <a:off x="4379573" y="2737546"/>
            <a:ext cx="381000" cy="4392612"/>
          </a:xfrm>
          <a:prstGeom prst="rightBrace">
            <a:avLst>
              <a:gd name="adj1" fmla="val 832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/>
          </a:p>
        </p:txBody>
      </p:sp>
      <p:sp>
        <p:nvSpPr>
          <p:cNvPr id="20" name="CasellaDiTesto 19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9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086602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CAPITALIZZAZIONE ONERI FINANZIARI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581084" y="1836026"/>
            <a:ext cx="3960000" cy="648072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Requisiti per la capitalizzazione</a:t>
            </a:r>
          </a:p>
        </p:txBody>
      </p:sp>
      <p:sp>
        <p:nvSpPr>
          <p:cNvPr id="22" name="Rettangolo arrotondato 21"/>
          <p:cNvSpPr/>
          <p:nvPr/>
        </p:nvSpPr>
        <p:spPr>
          <a:xfrm>
            <a:off x="4613532" y="1836026"/>
            <a:ext cx="3960000" cy="648072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Modalità di determinazione degli oneri capitalizzabili</a:t>
            </a:r>
          </a:p>
        </p:txBody>
      </p:sp>
      <p:sp>
        <p:nvSpPr>
          <p:cNvPr id="20" name="Rettangolo arrotondato 19"/>
          <p:cNvSpPr/>
          <p:nvPr/>
        </p:nvSpPr>
        <p:spPr>
          <a:xfrm>
            <a:off x="581084" y="2556106"/>
            <a:ext cx="3960000" cy="3312368"/>
          </a:xfrm>
          <a:prstGeom prst="roundRect">
            <a:avLst>
              <a:gd name="adj" fmla="val 4635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Oneri effettivamente sostenuti</a:t>
            </a:r>
          </a:p>
          <a:p>
            <a:pPr marL="342900" indent="-342900" fontAlgn="auto"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Oggettivamente determinabili</a:t>
            </a:r>
          </a:p>
          <a:p>
            <a:pPr marL="342900" indent="-342900" fontAlgn="auto"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Entro il limite del valore recuperabile</a:t>
            </a:r>
          </a:p>
          <a:p>
            <a:pPr marL="342900" indent="-342900" fontAlgn="auto"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Sia per finanziamenti di scopo, sia per finanziamenti generici</a:t>
            </a:r>
          </a:p>
          <a:p>
            <a:pPr marL="342900" indent="-342900" fontAlgn="auto"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Relativi a beni che richiedono un periodo di costruzione significativo</a:t>
            </a:r>
          </a:p>
          <a:p>
            <a:pPr marL="342900" indent="-342900" fontAlgn="auto"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Periodo:</a:t>
            </a:r>
          </a:p>
          <a:p>
            <a:pPr marL="625475" lvl="1" indent="-168275" fontAlgn="auto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d</a:t>
            </a:r>
            <a:r>
              <a:rPr lang="it-IT" altLang="it-IT" sz="1700" dirty="0" smtClean="0">
                <a:solidFill>
                  <a:prstClr val="black"/>
                </a:solidFill>
                <a:cs typeface="Arial" panose="020B0604020202020204" pitchFamily="34" charset="0"/>
              </a:rPr>
              <a:t>a</a:t>
            </a: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: esborso finanziario</a:t>
            </a:r>
          </a:p>
          <a:p>
            <a:pPr marL="625475" lvl="1" indent="-168275" fontAlgn="auto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altLang="it-IT" sz="1700" dirty="0" smtClean="0">
                <a:solidFill>
                  <a:prstClr val="black"/>
                </a:solidFill>
                <a:cs typeface="Arial" panose="020B0604020202020204" pitchFamily="34" charset="0"/>
              </a:rPr>
              <a:t>a:  </a:t>
            </a: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immobilizzazione pronta per l’uso</a:t>
            </a:r>
          </a:p>
        </p:txBody>
      </p:sp>
      <p:sp>
        <p:nvSpPr>
          <p:cNvPr id="21" name="Rettangolo arrotondato 20"/>
          <p:cNvSpPr/>
          <p:nvPr/>
        </p:nvSpPr>
        <p:spPr>
          <a:xfrm>
            <a:off x="4644448" y="2556106"/>
            <a:ext cx="3960000" cy="3312368"/>
          </a:xfrm>
          <a:prstGeom prst="roundRect">
            <a:avLst>
              <a:gd name="adj" fmla="val 4635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Determinazione del costo di costruzione annuo (C) </a:t>
            </a:r>
            <a:r>
              <a:rPr lang="it-IT" altLang="it-IT" sz="1700" dirty="0" smtClean="0">
                <a:solidFill>
                  <a:prstClr val="black"/>
                </a:solidFill>
                <a:cs typeface="Arial" panose="020B0604020202020204" pitchFamily="34" charset="0"/>
                <a:sym typeface="Wingdings"/>
              </a:rPr>
              <a:t></a:t>
            </a:r>
            <a:r>
              <a:rPr lang="it-IT" altLang="it-IT" sz="1700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media ponderata dei pagamenti effettuati nell’anno</a:t>
            </a:r>
          </a:p>
          <a:p>
            <a:pPr marL="625475" lvl="1" indent="-168275" fontAlgn="auto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C=Esborso</a:t>
            </a:r>
            <a:r>
              <a:rPr lang="it-IT" altLang="it-IT" sz="1700" baseline="-25000" dirty="0">
                <a:solidFill>
                  <a:prstClr val="black"/>
                </a:solidFill>
                <a:cs typeface="Arial" panose="020B0604020202020204" pitchFamily="34" charset="0"/>
              </a:rPr>
              <a:t>1</a:t>
            </a: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 x t</a:t>
            </a:r>
            <a:r>
              <a:rPr lang="it-IT" altLang="it-IT" sz="1700" baseline="-25000" dirty="0">
                <a:solidFill>
                  <a:prstClr val="black"/>
                </a:solidFill>
                <a:cs typeface="Arial" panose="020B0604020202020204" pitchFamily="34" charset="0"/>
              </a:rPr>
              <a:t>1</a:t>
            </a: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 + Esborso</a:t>
            </a:r>
            <a:r>
              <a:rPr lang="it-IT" altLang="it-IT" sz="1700" baseline="-25000" dirty="0">
                <a:solidFill>
                  <a:prstClr val="black"/>
                </a:solidFill>
                <a:cs typeface="Arial" panose="020B0604020202020204" pitchFamily="34" charset="0"/>
              </a:rPr>
              <a:t>2</a:t>
            </a: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xt</a:t>
            </a:r>
            <a:r>
              <a:rPr lang="it-IT" altLang="it-IT" sz="1700" baseline="-25000" dirty="0">
                <a:solidFill>
                  <a:prstClr val="black"/>
                </a:solidFill>
                <a:cs typeface="Arial" panose="020B0604020202020204" pitchFamily="34" charset="0"/>
              </a:rPr>
              <a:t>2</a:t>
            </a:r>
          </a:p>
          <a:p>
            <a:pPr marL="342900" indent="-342900" fontAlgn="auto"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Capitalizzazione di oneri finanziari </a:t>
            </a:r>
            <a:r>
              <a:rPr lang="it-IT" altLang="it-IT" sz="1700" dirty="0" smtClean="0">
                <a:solidFill>
                  <a:prstClr val="black"/>
                </a:solidFill>
                <a:cs typeface="Arial" panose="020B0604020202020204" pitchFamily="34" charset="0"/>
              </a:rPr>
              <a:t>riconducibili </a:t>
            </a: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al finanziamento di scopo nel limite di C</a:t>
            </a:r>
          </a:p>
          <a:p>
            <a:pPr marL="342900" indent="-342900" fontAlgn="auto"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700" dirty="0">
                <a:solidFill>
                  <a:prstClr val="black"/>
                </a:solidFill>
                <a:cs typeface="Arial" panose="020B0604020202020204" pitchFamily="34" charset="0"/>
              </a:rPr>
              <a:t>Capitalizzazione di ulteriori oneri finanziari su finanziamenti generici nel limite di C, al netto del finanziamento di scopo</a:t>
            </a:r>
          </a:p>
        </p:txBody>
      </p:sp>
      <p:sp>
        <p:nvSpPr>
          <p:cNvPr id="24" name="Rettangolo arrotondato 23"/>
          <p:cNvSpPr/>
          <p:nvPr/>
        </p:nvSpPr>
        <p:spPr>
          <a:xfrm>
            <a:off x="2233878" y="5940482"/>
            <a:ext cx="4680520" cy="329997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16 § </a:t>
            </a:r>
            <a:r>
              <a:rPr lang="it-IT" sz="2000" b="1" dirty="0">
                <a:solidFill>
                  <a:prstClr val="white"/>
                </a:solidFill>
              </a:rPr>
              <a:t>33-36 + Appendice B</a:t>
            </a:r>
          </a:p>
        </p:txBody>
      </p:sp>
      <p:sp>
        <p:nvSpPr>
          <p:cNvPr id="9" name="CasellaDiTesto 8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0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799258" y="2295110"/>
            <a:ext cx="7551024" cy="485818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white"/>
                </a:solidFill>
              </a:rPr>
              <a:t>Modalità operativa</a:t>
            </a:r>
          </a:p>
        </p:txBody>
      </p:sp>
      <p:sp>
        <p:nvSpPr>
          <p:cNvPr id="23" name="Rettangolo arrotondato 22"/>
          <p:cNvSpPr/>
          <p:nvPr/>
        </p:nvSpPr>
        <p:spPr>
          <a:xfrm>
            <a:off x="799258" y="2924944"/>
            <a:ext cx="7551024" cy="324036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rgbClr val="C00000"/>
                </a:solidFill>
                <a:cs typeface="Arial" panose="020B0604020202020204" pitchFamily="34" charset="0"/>
              </a:rPr>
              <a:t>Determinazione del “costo” di costruzione </a:t>
            </a:r>
            <a:r>
              <a:rPr lang="it-IT" altLang="it-IT" sz="2000" dirty="0" smtClean="0">
                <a:solidFill>
                  <a:srgbClr val="C00000"/>
                </a:solidFill>
                <a:cs typeface="Arial" panose="020B0604020202020204" pitchFamily="34" charset="0"/>
              </a:rPr>
              <a:t>capitalizzabile</a:t>
            </a:r>
          </a:p>
          <a:p>
            <a:pPr fontAlgn="auto">
              <a:spcBef>
                <a:spcPts val="48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	Esborso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finanziario dell’impresa ponderato per il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	periodo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effettivo di disponibilità del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fornitore</a:t>
            </a:r>
          </a:p>
          <a:p>
            <a:pPr fontAlgn="auto">
              <a:spcBef>
                <a:spcPts val="480"/>
              </a:spcBef>
              <a:spcAft>
                <a:spcPts val="0"/>
              </a:spcAft>
            </a:pPr>
            <a:endParaRPr lang="it-IT" altLang="it-IT" sz="10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342900" indent="-342900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rgbClr val="C00000"/>
                </a:solidFill>
                <a:cs typeface="Arial" panose="020B0604020202020204" pitchFamily="34" charset="0"/>
              </a:rPr>
              <a:t>Determinazione degli oneri finanziari </a:t>
            </a:r>
            <a:r>
              <a:rPr lang="it-IT" altLang="it-IT" sz="2000" dirty="0" smtClean="0">
                <a:solidFill>
                  <a:srgbClr val="C00000"/>
                </a:solidFill>
                <a:cs typeface="Arial" panose="020B0604020202020204" pitchFamily="34" charset="0"/>
              </a:rPr>
              <a:t>capitalizzabili</a:t>
            </a:r>
          </a:p>
          <a:p>
            <a:pPr fontAlgn="auto">
              <a:spcBef>
                <a:spcPts val="48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rgbClr val="C00000"/>
                </a:solidFill>
                <a:cs typeface="Arial" panose="020B0604020202020204" pitchFamily="34" charset="0"/>
              </a:rPr>
              <a:t>	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Ordine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di priorità</a:t>
            </a:r>
          </a:p>
          <a:p>
            <a:pPr marL="1371600" lvl="2" indent="-457200" fontAlgn="auto"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Finanziamenti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di scopo</a:t>
            </a:r>
          </a:p>
          <a:p>
            <a:pPr marL="1371600" lvl="2" indent="-457200" fontAlgn="auto">
              <a:spcBef>
                <a:spcPts val="480"/>
              </a:spcBef>
              <a:spcAft>
                <a:spcPts val="0"/>
              </a:spcAft>
              <a:buFont typeface="+mj-lt"/>
              <a:buAutoNum type="arabicPeriod"/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Finanziamenti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aggiuntivi (eventuali) nel limite dell’importo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capitalizzabile</a:t>
            </a: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9" name="Text Box 1027"/>
          <p:cNvSpPr txBox="1">
            <a:spLocks noChangeArrowheads="1"/>
          </p:cNvSpPr>
          <p:nvPr/>
        </p:nvSpPr>
        <p:spPr bwMode="auto">
          <a:xfrm>
            <a:off x="697970" y="1094688"/>
            <a:ext cx="7762462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DETERMINAZIONE DEGLI INTERESSI PASSIVI CAPITALIZZABILI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5" name="CasellaDiTesto 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1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38643" y="2068271"/>
            <a:ext cx="7704856" cy="454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SzPct val="7000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L’1.3.anno</a:t>
            </a:r>
            <a:r>
              <a:rPr lang="it-IT" sz="2000" baseline="-25000" dirty="0" smtClean="0">
                <a:solidFill>
                  <a:prstClr val="black"/>
                </a:solidFill>
                <a:cs typeface="Droid Serif"/>
              </a:rPr>
              <a:t>n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la società Alfa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spa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ha commissionato al fornitore Beta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srl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la costruzione di un macchinario che comporterà un costo complessivo pari 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€ 300.000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(</a:t>
            </a:r>
            <a:r>
              <a:rPr lang="it-IT" sz="2000" baseline="30000" dirty="0">
                <a:solidFill>
                  <a:prstClr val="black"/>
                </a:solidFill>
                <a:cs typeface="Droid Serif"/>
              </a:rPr>
              <a:t>1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). Il macchinario sarà pronto all’uso a partire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dall’1.4.anno</a:t>
            </a:r>
            <a:r>
              <a:rPr lang="it-IT" sz="2000" baseline="-25000" dirty="0" smtClean="0">
                <a:solidFill>
                  <a:prstClr val="black"/>
                </a:solidFill>
                <a:cs typeface="Droid Serif"/>
              </a:rPr>
              <a:t>n+2</a:t>
            </a: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SzPct val="70000"/>
              <a:buNone/>
            </a:pPr>
            <a:endParaRPr lang="it-IT" sz="2000" baseline="-25000" dirty="0">
              <a:solidFill>
                <a:prstClr val="black"/>
              </a:solidFill>
              <a:cs typeface="Droid Serif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SzPct val="70000"/>
              <a:buNone/>
            </a:pPr>
            <a:endParaRPr lang="it-IT" sz="2000" baseline="-25000" dirty="0" smtClean="0">
              <a:solidFill>
                <a:prstClr val="black"/>
              </a:solidFill>
              <a:cs typeface="Droid Serif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SzPct val="70000"/>
              <a:buNone/>
            </a:pPr>
            <a:endParaRPr lang="it-IT" sz="2000" baseline="-25000" dirty="0" smtClean="0">
              <a:solidFill>
                <a:prstClr val="black"/>
              </a:solidFill>
              <a:cs typeface="Droid Serif"/>
            </a:endParaRPr>
          </a:p>
          <a:p>
            <a:pPr marL="0" indent="0" algn="just">
              <a:lnSpc>
                <a:spcPts val="2200"/>
              </a:lnSpc>
              <a:spcBef>
                <a:spcPts val="0"/>
              </a:spcBef>
              <a:buSzPct val="70000"/>
              <a:buNone/>
            </a:pPr>
            <a:endParaRPr lang="it-IT" sz="2000" baseline="-25000" dirty="0">
              <a:solidFill>
                <a:prstClr val="black"/>
              </a:solidFill>
              <a:cs typeface="Droid Serif"/>
            </a:endParaRPr>
          </a:p>
          <a:p>
            <a:pPr marL="0" indent="0" algn="just">
              <a:lnSpc>
                <a:spcPts val="2200"/>
              </a:lnSpc>
              <a:spcBef>
                <a:spcPts val="0"/>
              </a:spcBef>
              <a:buSzPct val="70000"/>
              <a:buNone/>
            </a:pPr>
            <a:endParaRPr lang="it-IT" sz="2000" baseline="-25000" dirty="0" smtClean="0">
              <a:solidFill>
                <a:prstClr val="black"/>
              </a:solidFill>
              <a:cs typeface="Droid Serif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SzPct val="70000"/>
              <a:buNone/>
            </a:pPr>
            <a:endParaRPr lang="it-IT" sz="1400" baseline="-25000" dirty="0" smtClean="0">
              <a:solidFill>
                <a:prstClr val="black"/>
              </a:solidFill>
              <a:cs typeface="Droid Serif"/>
            </a:endParaRP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SzPct val="70000"/>
              <a:buNone/>
            </a:pPr>
            <a:r>
              <a:rPr lang="it-IT" altLang="it-IT" sz="1800" dirty="0"/>
              <a:t>(</a:t>
            </a:r>
            <a:r>
              <a:rPr lang="it-IT" altLang="it-IT" sz="1800" baseline="30000" dirty="0"/>
              <a:t>1</a:t>
            </a:r>
            <a:r>
              <a:rPr lang="it-IT" altLang="it-IT" sz="1800" dirty="0"/>
              <a:t>) Nell’</a:t>
            </a:r>
            <a:r>
              <a:rPr lang="it-IT" altLang="ja-JP" sz="1800" dirty="0"/>
              <a:t>esempio non si considerano le problematiche IVA e si assume che non vi siano altre immobilizzazioni in corso di realizzazione</a:t>
            </a:r>
            <a:endParaRPr lang="it-IT" altLang="it-IT" sz="1800" dirty="0"/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SzPct val="70000"/>
              <a:buNone/>
            </a:pPr>
            <a:endParaRPr lang="it-IT" sz="2000" baseline="-25000" dirty="0">
              <a:solidFill>
                <a:prstClr val="black"/>
              </a:solidFill>
              <a:cs typeface="Droid Serif"/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697970" y="1094688"/>
            <a:ext cx="7762462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DETERMINAZIONE DEGLI INTERESSI PASSIVI CAPITALIZZABILI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graphicFrame>
        <p:nvGraphicFramePr>
          <p:cNvPr id="9" name="Segnaposto contenut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249710"/>
              </p:ext>
            </p:extLst>
          </p:nvPr>
        </p:nvGraphicFramePr>
        <p:xfrm>
          <a:off x="1946218" y="3641425"/>
          <a:ext cx="5400228" cy="18121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00114"/>
                <a:gridCol w="2700114"/>
              </a:tblGrid>
              <a:tr h="3624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Date di versamento</a:t>
                      </a:r>
                      <a:endParaRPr kumimoji="0" 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625" marR="83625" marT="41819" marB="4181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Importo</a:t>
                      </a:r>
                      <a:endParaRPr kumimoji="0" 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625" marR="83625" marT="41819" marB="4181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3624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30.4.anno</a:t>
                      </a:r>
                      <a:r>
                        <a:rPr kumimoji="0" lang="it-IT" sz="1800" u="none" strike="noStrike" cap="none" normalizeH="0" baseline="-25000" dirty="0" smtClean="0">
                          <a:ln>
                            <a:noFill/>
                          </a:ln>
                          <a:effectLst/>
                        </a:rPr>
                        <a:t>n</a:t>
                      </a:r>
                      <a:endParaRPr kumimoji="0" lang="it-IT" sz="18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625" marR="83625" marT="41819" marB="4181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120.000</a:t>
                      </a:r>
                      <a:endParaRPr kumimoji="0" lang="it-I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625" marR="83625" marT="41819" marB="4181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24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31.7.anno</a:t>
                      </a:r>
                      <a:r>
                        <a:rPr kumimoji="0" lang="it-IT" sz="1800" u="none" strike="noStrike" cap="none" normalizeH="0" baseline="-25000" dirty="0" smtClean="0">
                          <a:ln>
                            <a:noFill/>
                          </a:ln>
                          <a:effectLst/>
                        </a:rPr>
                        <a:t>n</a:t>
                      </a:r>
                      <a:endParaRPr kumimoji="0" lang="it-I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625" marR="83625" marT="41819" marB="4181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30.000</a:t>
                      </a:r>
                      <a:endParaRPr kumimoji="0" lang="it-I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625" marR="83625" marT="41819" marB="4181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24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31.12.anno</a:t>
                      </a:r>
                      <a:r>
                        <a:rPr kumimoji="0" lang="it-IT" sz="1800" u="none" strike="noStrike" cap="none" normalizeH="0" baseline="-25000" dirty="0" smtClean="0">
                          <a:ln>
                            <a:noFill/>
                          </a:ln>
                          <a:effectLst/>
                        </a:rPr>
                        <a:t>n</a:t>
                      </a:r>
                      <a:endParaRPr kumimoji="0" lang="it-I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625" marR="83625" marT="41819" marB="4181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20.000</a:t>
                      </a:r>
                      <a:endParaRPr kumimoji="0" lang="it-I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625" marR="83625" marT="41819" marB="4181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24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Totale</a:t>
                      </a:r>
                      <a:endParaRPr kumimoji="0" 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625" marR="83625" marT="41819" marB="4181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170.000</a:t>
                      </a:r>
                      <a:endParaRPr kumimoji="0" 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625" marR="83625" marT="41819" marB="4181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46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683568" y="1149763"/>
            <a:ext cx="7776864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DETERMINAZIONE DEGLI INTERESSI PASSIVI CAPITALIZZABILI</a:t>
            </a:r>
          </a:p>
        </p:txBody>
      </p:sp>
      <p:graphicFrame>
        <p:nvGraphicFramePr>
          <p:cNvPr id="9" name="Segnaposto contenut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97280"/>
              </p:ext>
            </p:extLst>
          </p:nvPr>
        </p:nvGraphicFramePr>
        <p:xfrm>
          <a:off x="651891" y="2238730"/>
          <a:ext cx="7808541" cy="39604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13561"/>
                <a:gridCol w="1330569"/>
                <a:gridCol w="1214349"/>
                <a:gridCol w="1037456"/>
                <a:gridCol w="1912606"/>
              </a:tblGrid>
              <a:tr h="72872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Finanziamento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Periodo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Importo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Tasso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Tipologia di finanziamento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136237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Finanziamento industriale per l’</a:t>
                      </a:r>
                      <a:r>
                        <a:rPr kumimoji="0" lang="it-IT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acquisto del macchinario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1.1.anno</a:t>
                      </a:r>
                      <a:r>
                        <a:rPr kumimoji="0" lang="it-IT" altLang="it-IT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n</a:t>
                      </a:r>
                    </a:p>
                  </a:txBody>
                  <a:tcPr marL="45727" marR="45727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90.000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8%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Finanziamento di scopo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72872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Finanziamento B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1.1.anno</a:t>
                      </a:r>
                      <a:r>
                        <a:rPr kumimoji="0" lang="it-IT" altLang="it-IT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n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45727" marR="45727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20.000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9%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Finanziamento aggiuntivo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72872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Finanziamento C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1.1.anno</a:t>
                      </a:r>
                      <a:r>
                        <a:rPr kumimoji="0" lang="it-IT" altLang="it-IT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n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45727" marR="45727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20.000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8%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Finanziamento aggiuntivo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41189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Totale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45727" marR="45727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130.000</a:t>
                      </a: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L="91452" marR="91452" marT="45733" marB="45733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PAG.15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27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611560" y="1259913"/>
            <a:ext cx="7920880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DETERMINAZIONE DEGLI INTERESSI PASSIVI CAPITALIZZABILI</a:t>
            </a:r>
          </a:p>
        </p:txBody>
      </p:sp>
      <p:graphicFrame>
        <p:nvGraphicFramePr>
          <p:cNvPr id="9" name="Segnaposto contenut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553874"/>
              </p:ext>
            </p:extLst>
          </p:nvPr>
        </p:nvGraphicFramePr>
        <p:xfrm>
          <a:off x="651892" y="2814794"/>
          <a:ext cx="7772168" cy="32403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43042"/>
                <a:gridCol w="1943042"/>
                <a:gridCol w="1943042"/>
                <a:gridCol w="1943042"/>
              </a:tblGrid>
              <a:tr h="10104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Esborso finanziario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Periodo di capitalizzazione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Costo di costruzione ponderato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557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30.4.anno</a:t>
                      </a:r>
                      <a:r>
                        <a:rPr kumimoji="0" lang="it-IT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120.000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mesi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80.000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557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31.7.anno</a:t>
                      </a:r>
                      <a:r>
                        <a:rPr kumimoji="0" lang="it-IT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kumimoji="0" 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30.000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mesi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12.500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557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31.12.anno</a:t>
                      </a:r>
                      <a:r>
                        <a:rPr kumimoji="0" lang="it-IT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kumimoji="0" 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20.000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mesi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557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170.000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92.500</a:t>
                      </a:r>
                    </a:p>
                  </a:txBody>
                  <a:tcPr marL="91437" marR="91437" marT="45690" marB="4569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3"/>
          <p:cNvSpPr txBox="1">
            <a:spLocks/>
          </p:cNvSpPr>
          <p:nvPr/>
        </p:nvSpPr>
        <p:spPr bwMode="auto">
          <a:xfrm>
            <a:off x="611560" y="2305504"/>
            <a:ext cx="7704856" cy="50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SzPct val="70000"/>
              <a:buNone/>
            </a:pPr>
            <a:r>
              <a:rPr lang="it-IT" sz="2000" dirty="0" smtClean="0">
                <a:solidFill>
                  <a:srgbClr val="C00000"/>
                </a:solidFill>
                <a:cs typeface="Droid Serif"/>
              </a:rPr>
              <a:t>1. Determinazione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del costo di costruzione capitalizzabile</a:t>
            </a:r>
          </a:p>
        </p:txBody>
      </p:sp>
      <p:sp>
        <p:nvSpPr>
          <p:cNvPr id="5" name="CasellaDiTesto 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PAG.15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79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Segnaposto contenut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102416"/>
              </p:ext>
            </p:extLst>
          </p:nvPr>
        </p:nvGraphicFramePr>
        <p:xfrm>
          <a:off x="688265" y="2658121"/>
          <a:ext cx="7772167" cy="26828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47900"/>
                <a:gridCol w="1908089"/>
                <a:gridCol w="1908089"/>
                <a:gridCol w="1908089"/>
              </a:tblGrid>
              <a:tr h="10104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Finanziamento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Costo di costruzione ponderata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Tasso di interesse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Interessi passivi capitalizzabili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557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 scopo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90.000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8,00%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7.200,00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557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Generici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2.500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8,50%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212,50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557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92.500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7.412,50</a:t>
                      </a:r>
                    </a:p>
                  </a:txBody>
                  <a:tcPr marL="91437" marR="91437" marT="45712" marB="45712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3"/>
          <p:cNvSpPr txBox="1">
            <a:spLocks/>
          </p:cNvSpPr>
          <p:nvPr/>
        </p:nvSpPr>
        <p:spPr bwMode="auto">
          <a:xfrm>
            <a:off x="666635" y="2148831"/>
            <a:ext cx="7704856" cy="50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SzPct val="70000"/>
              <a:buNone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2</a:t>
            </a:r>
            <a:r>
              <a:rPr lang="it-IT" sz="2000" dirty="0" smtClean="0">
                <a:solidFill>
                  <a:srgbClr val="C00000"/>
                </a:solidFill>
                <a:cs typeface="Droid Serif"/>
              </a:rPr>
              <a:t>.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Determinazione degli oneri finanziari capitalizzabili</a:t>
            </a:r>
            <a:endParaRPr lang="it-IT" sz="2000" dirty="0" smtClean="0">
              <a:solidFill>
                <a:srgbClr val="C00000"/>
              </a:solidFill>
              <a:cs typeface="Droid Serif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719941" y="5449500"/>
            <a:ext cx="7704856" cy="792088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Tasso di interesse medio =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/>
            </a:r>
            <a:b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(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20.000/40.000)*9% + (20.000/40.000)*8% = 8,5%</a:t>
            </a:r>
          </a:p>
        </p:txBody>
      </p:sp>
      <p:sp>
        <p:nvSpPr>
          <p:cNvPr id="11" name="Text Box 1027"/>
          <p:cNvSpPr txBox="1">
            <a:spLocks noChangeArrowheads="1"/>
          </p:cNvSpPr>
          <p:nvPr/>
        </p:nvSpPr>
        <p:spPr bwMode="auto">
          <a:xfrm>
            <a:off x="697970" y="1111621"/>
            <a:ext cx="7762462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DETERMINAZIONE DEGLI INTERESSI PASSIVI CAPITALIZZABILI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PAG.16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89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2821467"/>
            <a:ext cx="8784976" cy="1257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OIC 24</a:t>
            </a:r>
            <a:b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IMMOBILIZZAZIONI IMMATERIALI</a:t>
            </a:r>
          </a:p>
        </p:txBody>
      </p:sp>
    </p:spTree>
    <p:extLst>
      <p:ext uri="{BB962C8B-B14F-4D97-AF65-F5344CB8AC3E}">
        <p14:creationId xmlns:p14="http://schemas.microsoft.com/office/powerpoint/2010/main" val="27220159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38643" y="2966009"/>
            <a:ext cx="7704856" cy="262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Precisazioni in merito ai requisiti per l’iscrizione di oneri pluriennali e attività immateriali</a:t>
            </a:r>
          </a:p>
          <a:p>
            <a:pPr algn="just">
              <a:spcBef>
                <a:spcPts val="48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Precisazioni sul trattamento contabile delle attività immateriali (es. Brevetti e costi «</a:t>
            </a:r>
            <a:r>
              <a:rPr lang="it-IT" sz="2000" i="1" dirty="0">
                <a:solidFill>
                  <a:prstClr val="black"/>
                </a:solidFill>
                <a:cs typeface="Droid Serif"/>
              </a:rPr>
              <a:t>una tantum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») </a:t>
            </a:r>
          </a:p>
          <a:p>
            <a:pPr algn="just">
              <a:spcBef>
                <a:spcPts val="48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Chiarimento sul valore residuo stimato</a:t>
            </a:r>
          </a:p>
          <a:p>
            <a:pPr algn="just">
              <a:spcBef>
                <a:spcPts val="48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«Ritorno» all’ammortamento avviamento </a:t>
            </a:r>
            <a:r>
              <a:rPr lang="it-IT" sz="2000" dirty="0" err="1">
                <a:solidFill>
                  <a:srgbClr val="C00000"/>
                </a:solidFill>
                <a:cs typeface="Droid Serif"/>
              </a:rPr>
              <a:t>max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 20 esercizi</a:t>
            </a:r>
          </a:p>
          <a:p>
            <a:pPr algn="just">
              <a:spcBef>
                <a:spcPts val="48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Capitalizzazione oneri finanziari </a:t>
            </a:r>
            <a:r>
              <a:rPr lang="it-IT" sz="2000" dirty="0" smtClean="0">
                <a:solidFill>
                  <a:prstClr val="black"/>
                </a:solidFill>
                <a:cs typeface="Droid Serif"/>
                <a:sym typeface="Wingdings"/>
              </a:rPr>
              <a:t>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rimando OIC 16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645426" y="1772816"/>
            <a:ext cx="785541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OIC 24 – NOVITÀ IN SINTESI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PAG.17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93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467544" y="1077755"/>
            <a:ext cx="8208912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PRECISAZIONI IN MERITO AI REQUISITI PER L'ISCRIZIONE DI ONERI PLURIENNALI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795908" y="2090903"/>
            <a:ext cx="7551024" cy="396877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white"/>
                </a:solidFill>
              </a:rPr>
              <a:t>SPESE DI RICERCA E SVILUPPO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795908" y="2722043"/>
            <a:ext cx="2340000" cy="361185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Ricerca di base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3401420" y="2722043"/>
            <a:ext cx="2340000" cy="361185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Ricerca applicata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6006932" y="2720898"/>
            <a:ext cx="2340000" cy="361185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Sviluppo 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781739" y="3298107"/>
            <a:ext cx="2340000" cy="360000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Conto economico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3401420" y="3300742"/>
            <a:ext cx="4945512" cy="360000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Possibilità di capitalizzazione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6006932" y="3821762"/>
            <a:ext cx="2340000" cy="360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Piani previsionali</a:t>
            </a: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781739" y="4291210"/>
            <a:ext cx="2009224" cy="1474768"/>
          </a:xfrm>
          <a:prstGeom prst="roundRect">
            <a:avLst>
              <a:gd name="adj" fmla="val 8928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Periodo di ammortamento </a:t>
            </a:r>
            <a:b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it-IT" altLang="it-IT" sz="2000" spc="-30" dirty="0" smtClean="0">
                <a:solidFill>
                  <a:prstClr val="black"/>
                </a:solidFill>
                <a:cs typeface="Arial" panose="020B0604020202020204" pitchFamily="34" charset="0"/>
              </a:rPr>
              <a:t>massimo</a:t>
            </a:r>
            <a:br>
              <a:rPr lang="it-IT" altLang="it-IT" sz="2000" spc="-30" dirty="0" smtClean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it-IT" altLang="it-IT" sz="2000" spc="-30" dirty="0" smtClean="0">
                <a:solidFill>
                  <a:prstClr val="black"/>
                </a:solidFill>
                <a:cs typeface="Arial" panose="020B0604020202020204" pitchFamily="34" charset="0"/>
              </a:rPr>
              <a:t>5 </a:t>
            </a: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anni</a:t>
            </a:r>
          </a:p>
        </p:txBody>
      </p:sp>
      <p:sp>
        <p:nvSpPr>
          <p:cNvPr id="17" name="Rettangolo arrotondato 16"/>
          <p:cNvSpPr/>
          <p:nvPr/>
        </p:nvSpPr>
        <p:spPr>
          <a:xfrm>
            <a:off x="3063900" y="4253810"/>
            <a:ext cx="5324524" cy="1512168"/>
          </a:xfrm>
          <a:prstGeom prst="roundRect">
            <a:avLst>
              <a:gd name="adj" fmla="val 9580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9875" indent="-269875" fontAlgn="auto">
              <a:lnSpc>
                <a:spcPts val="22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900" dirty="0">
                <a:solidFill>
                  <a:prstClr val="black"/>
                </a:solidFill>
                <a:cs typeface="Arial" panose="020B0604020202020204" pitchFamily="34" charset="0"/>
              </a:rPr>
              <a:t>Progetto chiaramente </a:t>
            </a:r>
            <a:r>
              <a:rPr lang="it-IT" altLang="it-IT" sz="1900" dirty="0" smtClean="0">
                <a:solidFill>
                  <a:prstClr val="black"/>
                </a:solidFill>
                <a:cs typeface="Arial" panose="020B0604020202020204" pitchFamily="34" charset="0"/>
              </a:rPr>
              <a:t>definito</a:t>
            </a:r>
          </a:p>
          <a:p>
            <a:pPr marL="269875" indent="-269875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900" spc="-40" dirty="0">
                <a:solidFill>
                  <a:prstClr val="black"/>
                </a:solidFill>
                <a:cs typeface="Arial" panose="020B0604020202020204" pitchFamily="34" charset="0"/>
              </a:rPr>
              <a:t>Realizzabilità tecnica e finanziaria del </a:t>
            </a:r>
            <a:r>
              <a:rPr lang="it-IT" altLang="it-IT" sz="1900" spc="-40" dirty="0" smtClean="0">
                <a:solidFill>
                  <a:prstClr val="black"/>
                </a:solidFill>
                <a:cs typeface="Arial" panose="020B0604020202020204" pitchFamily="34" charset="0"/>
              </a:rPr>
              <a:t>progetto</a:t>
            </a:r>
          </a:p>
          <a:p>
            <a:pPr marL="269875" indent="-269875" fontAlgn="auto">
              <a:lnSpc>
                <a:spcPts val="22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900" dirty="0">
                <a:solidFill>
                  <a:prstClr val="black"/>
                </a:solidFill>
                <a:cs typeface="Arial" panose="020B0604020202020204" pitchFamily="34" charset="0"/>
              </a:rPr>
              <a:t>Recuperabilità attraverso </a:t>
            </a:r>
            <a:r>
              <a:rPr lang="it-IT" altLang="it-IT" sz="1900" dirty="0" smtClean="0">
                <a:solidFill>
                  <a:prstClr val="black"/>
                </a:solidFill>
                <a:cs typeface="Arial" panose="020B0604020202020204" pitchFamily="34" charset="0"/>
              </a:rPr>
              <a:t>ricavi</a:t>
            </a:r>
          </a:p>
          <a:p>
            <a:pPr marL="269875" indent="-269875" fontAlgn="auto">
              <a:lnSpc>
                <a:spcPts val="22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900" dirty="0">
                <a:solidFill>
                  <a:prstClr val="black"/>
                </a:solidFill>
                <a:cs typeface="Arial" panose="020B0604020202020204" pitchFamily="34" charset="0"/>
              </a:rPr>
              <a:t>Consenso collegio </a:t>
            </a:r>
            <a:r>
              <a:rPr lang="it-IT" altLang="it-IT" sz="1900" dirty="0" smtClean="0">
                <a:solidFill>
                  <a:prstClr val="black"/>
                </a:solidFill>
                <a:cs typeface="Arial" panose="020B0604020202020204" pitchFamily="34" charset="0"/>
              </a:rPr>
              <a:t>sindacale</a:t>
            </a:r>
          </a:p>
          <a:p>
            <a:pPr marL="269875" indent="-269875" fontAlgn="auto">
              <a:lnSpc>
                <a:spcPts val="2200"/>
              </a:lnSpc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900" dirty="0">
                <a:solidFill>
                  <a:prstClr val="black"/>
                </a:solidFill>
                <a:cs typeface="Arial" panose="020B0604020202020204" pitchFamily="34" charset="0"/>
              </a:rPr>
              <a:t>Vincoli distribuzione </a:t>
            </a:r>
            <a:r>
              <a:rPr lang="it-IT" altLang="it-IT" sz="1900" dirty="0" smtClean="0">
                <a:solidFill>
                  <a:prstClr val="black"/>
                </a:solidFill>
                <a:cs typeface="Arial" panose="020B0604020202020204" pitchFamily="34" charset="0"/>
              </a:rPr>
              <a:t>utili</a:t>
            </a:r>
            <a:endParaRPr lang="it-IT" altLang="it-IT" sz="19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" name="Freccia in giù 1"/>
          <p:cNvSpPr/>
          <p:nvPr/>
        </p:nvSpPr>
        <p:spPr>
          <a:xfrm>
            <a:off x="1865744" y="2524495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reccia in giù 17"/>
          <p:cNvSpPr/>
          <p:nvPr/>
        </p:nvSpPr>
        <p:spPr>
          <a:xfrm>
            <a:off x="4485425" y="2524494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in giù 18"/>
          <p:cNvSpPr/>
          <p:nvPr/>
        </p:nvSpPr>
        <p:spPr>
          <a:xfrm>
            <a:off x="7090937" y="2524493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Freccia in giù 19"/>
          <p:cNvSpPr/>
          <p:nvPr/>
        </p:nvSpPr>
        <p:spPr>
          <a:xfrm>
            <a:off x="1864139" y="3119657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Freccia in giù 20"/>
          <p:cNvSpPr/>
          <p:nvPr/>
        </p:nvSpPr>
        <p:spPr>
          <a:xfrm>
            <a:off x="5776340" y="3130552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Freccia in giù 21"/>
          <p:cNvSpPr/>
          <p:nvPr/>
        </p:nvSpPr>
        <p:spPr>
          <a:xfrm>
            <a:off x="7136315" y="3678890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Freccia a destra 2"/>
          <p:cNvSpPr/>
          <p:nvPr/>
        </p:nvSpPr>
        <p:spPr>
          <a:xfrm>
            <a:off x="2833907" y="4938584"/>
            <a:ext cx="144016" cy="180020"/>
          </a:xfrm>
          <a:prstGeom prst="right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/>
          <p:cNvSpPr txBox="1"/>
          <p:nvPr/>
        </p:nvSpPr>
        <p:spPr>
          <a:xfrm>
            <a:off x="361671" y="5761702"/>
            <a:ext cx="8424935" cy="6155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it-IT" sz="1700" spc="-30" dirty="0">
                <a:latin typeface="Arial" panose="020B0604020202020204" pitchFamily="34" charset="0"/>
                <a:cs typeface="Arial" panose="020B0604020202020204" pitchFamily="34" charset="0"/>
              </a:rPr>
              <a:t>Esempi costi capitalizzabili: stipendi, costi di materiali, ammortamenti, costi indiretti diversi dalle spese generali ed amministrative, interessi passivi (vedi nuovo OIC 16), ecc.</a:t>
            </a:r>
          </a:p>
        </p:txBody>
      </p:sp>
      <p:sp>
        <p:nvSpPr>
          <p:cNvPr id="24" name="CasellaDiTesto 2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PAG.17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48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795908" y="2132856"/>
            <a:ext cx="7551024" cy="485818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white"/>
                </a:solidFill>
              </a:rPr>
              <a:t>COSTI DI </a:t>
            </a:r>
            <a:r>
              <a:rPr lang="it-IT" altLang="it-IT" sz="2000" dirty="0" smtClean="0">
                <a:solidFill>
                  <a:prstClr val="white"/>
                </a:solidFill>
              </a:rPr>
              <a:t>PUBBLICITÀ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795908" y="2998097"/>
            <a:ext cx="2880000" cy="361185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MANTENIMENTO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5466932" y="2996952"/>
            <a:ext cx="2880000" cy="361185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LANCIO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801352" y="3737915"/>
            <a:ext cx="2874556" cy="754272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Regola generale</a:t>
            </a:r>
            <a:b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Conto economico</a:t>
            </a:r>
            <a:endParaRPr lang="it-IT" altLang="it-IT" sz="2000" dirty="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5466932" y="3737915"/>
            <a:ext cx="2880000" cy="754272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Possibilità di capitalizzazione</a:t>
            </a:r>
          </a:p>
        </p:txBody>
      </p:sp>
      <p:sp>
        <p:nvSpPr>
          <p:cNvPr id="17" name="Rettangolo arrotondato 16"/>
          <p:cNvSpPr/>
          <p:nvPr/>
        </p:nvSpPr>
        <p:spPr>
          <a:xfrm>
            <a:off x="778975" y="5013176"/>
            <a:ext cx="7592516" cy="1224136"/>
          </a:xfrm>
          <a:prstGeom prst="roundRect">
            <a:avLst>
              <a:gd name="adj" fmla="val 9580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La società deve disporre di </a:t>
            </a:r>
            <a:r>
              <a:rPr lang="it-IT" altLang="it-IT" sz="2000" dirty="0">
                <a:solidFill>
                  <a:srgbClr val="C00000"/>
                </a:solidFill>
                <a:cs typeface="Arial" panose="020B0604020202020204" pitchFamily="34" charset="0"/>
              </a:rPr>
              <a:t>piani di vendita approvati formalmente dalle competenti funzioni aziendali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dai quali emergono importanti e duraturi ritorni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economici</a:t>
            </a: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" name="Freccia in giù 1"/>
          <p:cNvSpPr/>
          <p:nvPr/>
        </p:nvSpPr>
        <p:spPr>
          <a:xfrm>
            <a:off x="2149913" y="2739310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9" name="Freccia in giù 18"/>
          <p:cNvSpPr/>
          <p:nvPr/>
        </p:nvSpPr>
        <p:spPr>
          <a:xfrm>
            <a:off x="6820937" y="2739310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0" name="Freccia in giù 19"/>
          <p:cNvSpPr/>
          <p:nvPr/>
        </p:nvSpPr>
        <p:spPr>
          <a:xfrm>
            <a:off x="2149913" y="3484075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1" name="Freccia in giù 20"/>
          <p:cNvSpPr/>
          <p:nvPr/>
        </p:nvSpPr>
        <p:spPr>
          <a:xfrm>
            <a:off x="6820937" y="3484075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4" name="Freccia in giù 23"/>
          <p:cNvSpPr/>
          <p:nvPr/>
        </p:nvSpPr>
        <p:spPr>
          <a:xfrm>
            <a:off x="4442180" y="4636203"/>
            <a:ext cx="258480" cy="288032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8" name="Text Box 1027"/>
          <p:cNvSpPr txBox="1">
            <a:spLocks noChangeArrowheads="1"/>
          </p:cNvSpPr>
          <p:nvPr/>
        </p:nvSpPr>
        <p:spPr bwMode="auto">
          <a:xfrm>
            <a:off x="467544" y="1094688"/>
            <a:ext cx="8208912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PRECISAZIONI IN MERITO AI REQUISITI PER L'ISCRIZIONE DI ONERI PLURIENNALI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PAG.18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36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052736"/>
            <a:ext cx="8640960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"RITORNO" ALL'AMMORTAMENTO DELL'AVVIAMENTO IN 20 ANNI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803534" y="2293805"/>
            <a:ext cx="7551024" cy="485818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AVVIAMENTO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803534" y="3159046"/>
            <a:ext cx="3128400" cy="934959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Ammortamento in cinque esercizi</a:t>
            </a:r>
            <a:endParaRPr lang="it-IT" altLang="it-IT" sz="2000" dirty="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5226158" y="3157901"/>
            <a:ext cx="3128400" cy="108012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Ammortamento fino ad un periodo massimo di 20 esercizi</a:t>
            </a:r>
            <a:endParaRPr lang="it-IT" altLang="it-IT" sz="2000" dirty="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803534" y="4598061"/>
            <a:ext cx="3128400" cy="754272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Regola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generale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5227698" y="4598061"/>
            <a:ext cx="3126860" cy="1584176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In presenza delle motivazioni </a:t>
            </a:r>
            <a:r>
              <a:rPr lang="it-IT" altLang="it-IT" sz="2000" spc="-30" dirty="0" smtClean="0">
                <a:solidFill>
                  <a:prstClr val="black"/>
                </a:solidFill>
                <a:cs typeface="Arial" panose="020B0604020202020204" pitchFamily="34" charset="0"/>
              </a:rPr>
              <a:t>indicate dall’OIC 24 che devono </a:t>
            </a: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essere riportate nella Nota integrativa</a:t>
            </a:r>
          </a:p>
        </p:txBody>
      </p:sp>
      <p:sp>
        <p:nvSpPr>
          <p:cNvPr id="2" name="Freccia in giù 1"/>
          <p:cNvSpPr/>
          <p:nvPr/>
        </p:nvSpPr>
        <p:spPr>
          <a:xfrm>
            <a:off x="2314703" y="2900259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9" name="Freccia in giù 18"/>
          <p:cNvSpPr/>
          <p:nvPr/>
        </p:nvSpPr>
        <p:spPr>
          <a:xfrm>
            <a:off x="6632640" y="2900259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Freccia in su 2"/>
          <p:cNvSpPr/>
          <p:nvPr/>
        </p:nvSpPr>
        <p:spPr>
          <a:xfrm>
            <a:off x="2314703" y="4310029"/>
            <a:ext cx="172800" cy="144016"/>
          </a:xfrm>
          <a:prstGeom prst="up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reccia in su 17"/>
          <p:cNvSpPr/>
          <p:nvPr/>
        </p:nvSpPr>
        <p:spPr>
          <a:xfrm>
            <a:off x="6718229" y="4310029"/>
            <a:ext cx="172800" cy="144016"/>
          </a:xfrm>
          <a:prstGeom prst="up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PAG.18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08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2564904"/>
            <a:ext cx="8784976" cy="2203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OIC 9</a:t>
            </a:r>
            <a:b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SVALUTAZIONE PER PERDITE DUREVOLI DI VALORE DELLE IMMOBILIZZAZIONI MATERIALI E IMMATERIALI</a:t>
            </a:r>
            <a:endParaRPr lang="it-IT" sz="33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8424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34367" y="3061241"/>
            <a:ext cx="7704856" cy="2167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cs typeface="Droid Serif"/>
              </a:rPr>
              <a:t>Uniformata la disciplina della </a:t>
            </a:r>
            <a:r>
              <a:rPr lang="it-IT" sz="2000" b="1" dirty="0">
                <a:cs typeface="Droid Serif"/>
              </a:rPr>
              <a:t>determinazione di perdite durevoli </a:t>
            </a:r>
            <a:r>
              <a:rPr lang="it-IT" sz="2000" dirty="0">
                <a:cs typeface="Droid Serif"/>
              </a:rPr>
              <a:t>per immobilizzazioni materiali e immateriali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cs typeface="Droid Serif"/>
              </a:rPr>
              <a:t>Differenti modelli di determinazione delle perdite durevoli di valore: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 smtClean="0">
                <a:cs typeface="Droid Serif"/>
              </a:rPr>
              <a:t>modello </a:t>
            </a:r>
            <a:r>
              <a:rPr lang="it-IT" sz="2000" dirty="0">
                <a:cs typeface="Droid Serif"/>
              </a:rPr>
              <a:t>generale 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 smtClean="0">
                <a:cs typeface="Droid Serif"/>
              </a:rPr>
              <a:t>modello </a:t>
            </a:r>
            <a:r>
              <a:rPr lang="it-IT" sz="2000" dirty="0">
                <a:cs typeface="Droid Serif"/>
              </a:rPr>
              <a:t>semplificato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887488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CONTENUTO DEL PRINCIPIO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PAG.19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9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21710" y="2954086"/>
            <a:ext cx="7704856" cy="2384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Quando attuare il test di verifica di perdite di valore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Come attuare il test di verifica di perdite di valore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Char char="-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capacità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di ammortamento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Char char="-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casi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operativi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Ripristini di valore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Guida pratica: i passi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operativi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2031504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PRINCIPALI PROBLEMATICHE OPERATIVE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PAG.19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50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17434" y="2199630"/>
            <a:ext cx="7704856" cy="3965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10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In presenza di indicatori di perdita occorre effettuare il test di recuperabilità di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valore</a:t>
            </a:r>
          </a:p>
          <a:p>
            <a:pPr marL="0" indent="0" algn="just">
              <a:lnSpc>
                <a:spcPts val="2800"/>
              </a:lnSpc>
              <a:spcBef>
                <a:spcPts val="1000"/>
              </a:spcBef>
              <a:buClr>
                <a:prstClr val="black"/>
              </a:buClr>
              <a:buSzPct val="100000"/>
              <a:buNone/>
            </a:pPr>
            <a:r>
              <a:rPr lang="it-IT" sz="2000" b="1" dirty="0">
                <a:solidFill>
                  <a:prstClr val="black"/>
                </a:solidFill>
                <a:cs typeface="Droid Serif"/>
              </a:rPr>
              <a:t>INDICATORI DI PERDITA- Metodo semplificato (OIC </a:t>
            </a:r>
            <a:r>
              <a:rPr lang="it-IT" sz="2000" b="1" dirty="0" smtClean="0">
                <a:solidFill>
                  <a:prstClr val="black"/>
                </a:solidFill>
                <a:cs typeface="Droid Serif"/>
              </a:rPr>
              <a:t>9 </a:t>
            </a:r>
            <a:r>
              <a:rPr lang="it-IT" sz="2000" b="1" dirty="0">
                <a:solidFill>
                  <a:prstClr val="black"/>
                </a:solidFill>
                <a:cs typeface="Droid Serif"/>
              </a:rPr>
              <a:t>§ 27) 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Riduzione significativa del valore di mercato di un’attività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Variazioni significative con effetto negativo nell’ambiente tecnologico, di mercato, economico o normativo in cui la società opera o nel mercato cui un’attività è rivolta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Evidente obsolescenza o deterioramento fisico di un’attività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Valore contabile delle attività &gt; valore equo stimato (es. vendita potenziale della società) 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412776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QUANDO? </a:t>
            </a: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1/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2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PAG.20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21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17434" y="2665544"/>
            <a:ext cx="7704856" cy="288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Cambiamenti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nel modo di utilizzo di un’attività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Attività diventa inutilizzabile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Piani di dismissione o ristrutturazione del ramo aziendale al quale l’attività appartiene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Piani di dismissione dell’attività prima del previsto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Ridefinizione delle vita utile dell’immobilizzazione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Dall’informativa interna si evince che l’andamento economico di un’attività è, o sarà, peggiore di quanto previsto</a:t>
            </a:r>
          </a:p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None/>
            </a:pPr>
            <a:endParaRPr lang="it-IT" sz="2000" dirty="0" smtClean="0">
              <a:solidFill>
                <a:prstClr val="black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None/>
            </a:pPr>
            <a:endParaRPr lang="it-IT" sz="2000" dirty="0">
              <a:solidFill>
                <a:prstClr val="black"/>
              </a:solidFill>
              <a:cs typeface="Droid Serif"/>
            </a:endParaRPr>
          </a:p>
        </p:txBody>
      </p:sp>
      <p:sp>
        <p:nvSpPr>
          <p:cNvPr id="7" name="Text Box 1027"/>
          <p:cNvSpPr txBox="1">
            <a:spLocks noChangeArrowheads="1"/>
          </p:cNvSpPr>
          <p:nvPr/>
        </p:nvSpPr>
        <p:spPr bwMode="auto">
          <a:xfrm>
            <a:off x="251520" y="1671464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QUANDO? 2/2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PAG.20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31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3"/>
          <p:cNvCxnSpPr/>
          <p:nvPr/>
        </p:nvCxnSpPr>
        <p:spPr>
          <a:xfrm>
            <a:off x="2477302" y="2414520"/>
            <a:ext cx="4337169" cy="0"/>
          </a:xfrm>
          <a:prstGeom prst="line">
            <a:avLst/>
          </a:prstGeom>
          <a:ln>
            <a:solidFill>
              <a:srgbClr val="364D4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073945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COME</a:t>
            </a: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 ?</a:t>
            </a:r>
          </a:p>
        </p:txBody>
      </p:sp>
      <p:sp>
        <p:nvSpPr>
          <p:cNvPr id="22" name="Rettangolo arrotondato 21"/>
          <p:cNvSpPr/>
          <p:nvPr/>
        </p:nvSpPr>
        <p:spPr>
          <a:xfrm>
            <a:off x="789442" y="1722017"/>
            <a:ext cx="7551024" cy="485818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VALORE RECUPERABILE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965134" y="2795697"/>
            <a:ext cx="3096344" cy="786747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prstClr val="black"/>
                </a:solidFill>
                <a:cs typeface="Arial" panose="020B0604020202020204" pitchFamily="34" charset="0"/>
              </a:rPr>
              <a:t>VALORE EQUO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al netto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dei COSTI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DI VENDITA</a:t>
            </a:r>
          </a:p>
        </p:txBody>
      </p:sp>
      <p:sp>
        <p:nvSpPr>
          <p:cNvPr id="24" name="Rettangolo arrotondato 23"/>
          <p:cNvSpPr/>
          <p:nvPr/>
        </p:nvSpPr>
        <p:spPr>
          <a:xfrm>
            <a:off x="5244466" y="2789385"/>
            <a:ext cx="3096000" cy="792087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prstClr val="black"/>
                </a:solidFill>
                <a:cs typeface="Arial" panose="020B0604020202020204" pitchFamily="34" charset="0"/>
              </a:rPr>
              <a:t>VALORE DERIVANTE UTILIZZO</a:t>
            </a:r>
          </a:p>
        </p:txBody>
      </p:sp>
      <p:sp>
        <p:nvSpPr>
          <p:cNvPr id="25" name="Rettangolo arrotondato 24"/>
          <p:cNvSpPr/>
          <p:nvPr/>
        </p:nvSpPr>
        <p:spPr>
          <a:xfrm>
            <a:off x="1258274" y="5453680"/>
            <a:ext cx="7082191" cy="360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VALORE RECUPERABILE </a:t>
            </a:r>
            <a:r>
              <a:rPr lang="it-IT" altLang="it-IT" sz="2000" dirty="0">
                <a:solidFill>
                  <a:schemeClr val="tx1"/>
                </a:solidFill>
                <a:cs typeface="Arial" panose="020B0604020202020204" pitchFamily="34" charset="0"/>
              </a:rPr>
              <a:t>&lt; VALORE </a:t>
            </a:r>
            <a:r>
              <a:rPr lang="it-IT" altLang="it-IT" sz="2000" dirty="0" smtClean="0">
                <a:solidFill>
                  <a:schemeClr val="tx1"/>
                </a:solidFill>
                <a:cs typeface="Arial" panose="020B0604020202020204" pitchFamily="34" charset="0"/>
              </a:rPr>
              <a:t>CONTABILE</a:t>
            </a:r>
          </a:p>
        </p:txBody>
      </p:sp>
      <p:sp>
        <p:nvSpPr>
          <p:cNvPr id="27" name="Rettangolo arrotondato 26"/>
          <p:cNvSpPr/>
          <p:nvPr/>
        </p:nvSpPr>
        <p:spPr>
          <a:xfrm>
            <a:off x="1253166" y="4517576"/>
            <a:ext cx="7087300" cy="360000"/>
          </a:xfrm>
          <a:prstGeom prst="roundRect">
            <a:avLst>
              <a:gd name="adj" fmla="val 9580"/>
            </a:avLst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bg1"/>
                </a:solidFill>
                <a:cs typeface="Arial" panose="020B0604020202020204" pitchFamily="34" charset="0"/>
              </a:rPr>
              <a:t>VALORE RECUPERABILE ≥ VALORE CONTABILE </a:t>
            </a:r>
          </a:p>
        </p:txBody>
      </p:sp>
      <p:sp>
        <p:nvSpPr>
          <p:cNvPr id="2" name="CasellaDiTesto 1"/>
          <p:cNvSpPr txBox="1"/>
          <p:nvPr/>
        </p:nvSpPr>
        <p:spPr bwMode="auto">
          <a:xfrm>
            <a:off x="3592846" y="2243006"/>
            <a:ext cx="1944216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rtlCol="0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it-IT" sz="2000" dirty="0" smtClean="0">
                <a:solidFill>
                  <a:srgbClr val="262626"/>
                </a:solidFill>
              </a:rPr>
              <a:t>maggiore tra: </a:t>
            </a:r>
            <a:endParaRPr lang="it-IT" sz="2000" dirty="0">
              <a:solidFill>
                <a:srgbClr val="262626"/>
              </a:solidFill>
            </a:endParaRPr>
          </a:p>
        </p:txBody>
      </p:sp>
      <p:cxnSp>
        <p:nvCxnSpPr>
          <p:cNvPr id="33" name="Connettore 2 32"/>
          <p:cNvCxnSpPr/>
          <p:nvPr/>
        </p:nvCxnSpPr>
        <p:spPr>
          <a:xfrm>
            <a:off x="6818330" y="2414520"/>
            <a:ext cx="6534" cy="374864"/>
          </a:xfrm>
          <a:prstGeom prst="straightConnector1">
            <a:avLst/>
          </a:prstGeom>
          <a:ln>
            <a:solidFill>
              <a:srgbClr val="364D47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2477302" y="2413374"/>
            <a:ext cx="0" cy="376010"/>
          </a:xfrm>
          <a:prstGeom prst="straightConnector1">
            <a:avLst/>
          </a:prstGeom>
          <a:ln>
            <a:solidFill>
              <a:srgbClr val="364D47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llout con freccia in su 45"/>
          <p:cNvSpPr/>
          <p:nvPr/>
        </p:nvSpPr>
        <p:spPr>
          <a:xfrm>
            <a:off x="5244466" y="3581472"/>
            <a:ext cx="3096000" cy="648072"/>
          </a:xfrm>
          <a:prstGeom prst="upArrowCallout">
            <a:avLst/>
          </a:prstGeom>
          <a:noFill/>
          <a:ln w="28575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Come </a:t>
            </a:r>
            <a:r>
              <a:rPr lang="en-US" sz="2000" dirty="0" err="1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si</a:t>
            </a:r>
            <a:r>
              <a:rPr lang="en-US" sz="2000" dirty="0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determina</a:t>
            </a:r>
            <a:r>
              <a:rPr lang="en-US" sz="2000" dirty="0" smtClean="0">
                <a:solidFill>
                  <a:schemeClr val="tx1"/>
                </a:solidFill>
                <a:ea typeface="ＭＳ Ｐゴシック" panose="020B0600070205080204" pitchFamily="34" charset="-128"/>
              </a:rPr>
              <a:t>?</a:t>
            </a:r>
            <a:endParaRPr lang="en-US" sz="2000" dirty="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5" name="CasellaDiTesto 44"/>
          <p:cNvSpPr txBox="1"/>
          <p:nvPr/>
        </p:nvSpPr>
        <p:spPr bwMode="auto">
          <a:xfrm>
            <a:off x="1785410" y="4996478"/>
            <a:ext cx="50394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2000" b="1" dirty="0" smtClean="0">
                <a:solidFill>
                  <a:srgbClr val="89A927"/>
                </a:solidFill>
              </a:rPr>
              <a:t>NESSUNA SVALUTAZIONE</a:t>
            </a:r>
            <a:endParaRPr lang="it-IT" sz="2000" b="1" dirty="0">
              <a:solidFill>
                <a:srgbClr val="89A927"/>
              </a:solidFill>
            </a:endParaRPr>
          </a:p>
        </p:txBody>
      </p:sp>
      <p:cxnSp>
        <p:nvCxnSpPr>
          <p:cNvPr id="49" name="AutoShape 8"/>
          <p:cNvCxnSpPr>
            <a:cxnSpLocks noChangeShapeType="1"/>
          </p:cNvCxnSpPr>
          <p:nvPr/>
        </p:nvCxnSpPr>
        <p:spPr bwMode="auto">
          <a:xfrm rot="10800000" flipH="1" flipV="1">
            <a:off x="1237071" y="4682024"/>
            <a:ext cx="548338" cy="514509"/>
          </a:xfrm>
          <a:prstGeom prst="bentConnector3">
            <a:avLst>
              <a:gd name="adj1" fmla="val -62754"/>
            </a:avLst>
          </a:prstGeom>
          <a:noFill/>
          <a:ln w="38100">
            <a:solidFill>
              <a:srgbClr val="89A927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AutoShape 8"/>
          <p:cNvCxnSpPr>
            <a:cxnSpLocks noChangeShapeType="1"/>
          </p:cNvCxnSpPr>
          <p:nvPr/>
        </p:nvCxnSpPr>
        <p:spPr bwMode="auto">
          <a:xfrm rot="10800000" flipH="1" flipV="1">
            <a:off x="1237071" y="5632898"/>
            <a:ext cx="548338" cy="514509"/>
          </a:xfrm>
          <a:prstGeom prst="bentConnector3">
            <a:avLst>
              <a:gd name="adj1" fmla="val -59243"/>
            </a:avLst>
          </a:prstGeom>
          <a:noFill/>
          <a:ln w="38100">
            <a:solidFill>
              <a:schemeClr val="bg1">
                <a:lumMod val="65000"/>
              </a:schemeClr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" name="CasellaDiTesto 51"/>
          <p:cNvSpPr txBox="1"/>
          <p:nvPr/>
        </p:nvSpPr>
        <p:spPr bwMode="auto">
          <a:xfrm>
            <a:off x="1785410" y="5947352"/>
            <a:ext cx="65550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2000" dirty="0"/>
              <a:t>SVALUTAZIONE DELL’ATTIVITÀ PER PERDITE</a:t>
            </a:r>
          </a:p>
        </p:txBody>
      </p:sp>
      <p:sp>
        <p:nvSpPr>
          <p:cNvPr id="53" name="Freccia in giù 52"/>
          <p:cNvSpPr/>
          <p:nvPr/>
        </p:nvSpPr>
        <p:spPr>
          <a:xfrm>
            <a:off x="4478959" y="4301552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PAG.21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08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68453" y="1052736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I MODELLI PREVISTI DALL’OIC 9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649702" y="1844824"/>
            <a:ext cx="2911996" cy="432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 smtClean="0">
                <a:solidFill>
                  <a:prstClr val="white"/>
                </a:solidFill>
                <a:cs typeface="Arial" panose="020B0604020202020204" pitchFamily="34" charset="0"/>
              </a:rPr>
              <a:t>Modello generale</a:t>
            </a:r>
            <a:endParaRPr lang="it-IT" altLang="it-IT" sz="2000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4286686" y="1827891"/>
            <a:ext cx="3990956" cy="432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prstClr val="black"/>
                </a:solidFill>
                <a:cs typeface="Arial" panose="020B0604020202020204" pitchFamily="34" charset="0"/>
              </a:rPr>
              <a:t>Modello semplificato</a:t>
            </a:r>
            <a:endParaRPr lang="it-IT" altLang="it-IT" sz="2000" b="1" dirty="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3" name="Rettangolo arrotondato 22"/>
          <p:cNvSpPr/>
          <p:nvPr/>
        </p:nvSpPr>
        <p:spPr>
          <a:xfrm>
            <a:off x="649702" y="4221734"/>
            <a:ext cx="2911996" cy="1449503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prstClr val="black"/>
                </a:solidFill>
                <a:cs typeface="Arial" panose="020B0604020202020204" pitchFamily="34" charset="0"/>
              </a:rPr>
              <a:t>VALORE D’USO 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Valore attuale dei flussi di cassa futuri </a:t>
            </a:r>
            <a:r>
              <a:rPr lang="it-IT" altLang="it-IT" sz="2000" dirty="0">
                <a:solidFill>
                  <a:srgbClr val="C00000"/>
                </a:solidFill>
                <a:cs typeface="Arial" panose="020B0604020202020204" pitchFamily="34" charset="0"/>
              </a:rPr>
              <a:t>attualizzati</a:t>
            </a:r>
          </a:p>
        </p:txBody>
      </p:sp>
      <p:sp>
        <p:nvSpPr>
          <p:cNvPr id="24" name="Rettangolo arrotondato 23"/>
          <p:cNvSpPr/>
          <p:nvPr/>
        </p:nvSpPr>
        <p:spPr>
          <a:xfrm>
            <a:off x="4286686" y="2315014"/>
            <a:ext cx="3990956" cy="1602862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Non superamento, per due esercizi consecutivi: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tot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. Attivo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&lt;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20 Mln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euro</a:t>
            </a: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ricavi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netti &lt; 40 Mln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euro</a:t>
            </a: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dipendenti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medi &lt; 250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4286686" y="4187868"/>
            <a:ext cx="3990956" cy="1026151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prstClr val="black"/>
                </a:solidFill>
                <a:cs typeface="Arial" panose="020B0604020202020204" pitchFamily="34" charset="0"/>
              </a:rPr>
              <a:t>CAPACITÀ DI AMMORTAMENTO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somma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dei margini economici futuri</a:t>
            </a:r>
          </a:p>
        </p:txBody>
      </p:sp>
      <p:sp>
        <p:nvSpPr>
          <p:cNvPr id="14" name="Freccia in giù 13"/>
          <p:cNvSpPr/>
          <p:nvPr/>
        </p:nvSpPr>
        <p:spPr>
          <a:xfrm>
            <a:off x="6148521" y="3986400"/>
            <a:ext cx="267286" cy="148687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5" name="Freccia in giù 14"/>
          <p:cNvSpPr/>
          <p:nvPr/>
        </p:nvSpPr>
        <p:spPr>
          <a:xfrm>
            <a:off x="1972057" y="3986400"/>
            <a:ext cx="267286" cy="148687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6" name="Callout con freccia in su 15"/>
          <p:cNvSpPr/>
          <p:nvPr/>
        </p:nvSpPr>
        <p:spPr>
          <a:xfrm>
            <a:off x="4286686" y="5267342"/>
            <a:ext cx="3990956" cy="864096"/>
          </a:xfrm>
          <a:prstGeom prst="upArrowCallout">
            <a:avLst/>
          </a:prstGeom>
          <a:noFill/>
          <a:ln w="28575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</a:pPr>
            <a:r>
              <a:rPr lang="it-IT" sz="20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Non utilizzabile per il bilancio consolidato</a:t>
            </a:r>
          </a:p>
        </p:txBody>
      </p:sp>
      <p:sp>
        <p:nvSpPr>
          <p:cNvPr id="2" name="Rettangolo 1"/>
          <p:cNvSpPr/>
          <p:nvPr/>
        </p:nvSpPr>
        <p:spPr>
          <a:xfrm>
            <a:off x="3998654" y="1700808"/>
            <a:ext cx="4536504" cy="4536504"/>
          </a:xfrm>
          <a:prstGeom prst="rect">
            <a:avLst/>
          </a:prstGeom>
          <a:noFill/>
          <a:ln w="38100">
            <a:solidFill>
              <a:srgbClr val="89A927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PAG.21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4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1131552"/>
            <a:ext cx="8784976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50000"/>
              </a:lnSpc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MODELLO SEMPLIFICATO:</a:t>
            </a:r>
          </a:p>
          <a:p>
            <a:pPr algn="ctr" defTabSz="457200" eaLnBrk="1" hangingPunct="1">
              <a:lnSpc>
                <a:spcPct val="50000"/>
              </a:lnSpc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CAPACITÀ DI AMMORTAMENTO</a:t>
            </a:r>
            <a:endParaRPr lang="it-IT" sz="3000" b="1" spc="-13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746269" y="2137132"/>
            <a:ext cx="7663364" cy="2308532"/>
          </a:xfrm>
          <a:prstGeom prst="roundRect">
            <a:avLst>
              <a:gd name="adj" fmla="val 10770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rgbClr val="C00000"/>
                </a:solidFill>
              </a:rPr>
              <a:t>CAPACITÀ DI AMMORTAMENTO DI UN DATO ESERCIZIO </a:t>
            </a:r>
            <a:r>
              <a:rPr lang="it-IT" altLang="it-IT" sz="2000" dirty="0" smtClean="0">
                <a:solidFill>
                  <a:srgbClr val="C00000"/>
                </a:solidFill>
                <a:sym typeface="Wingdings"/>
              </a:rPr>
              <a:t> </a:t>
            </a:r>
            <a:r>
              <a:rPr lang="it-IT" altLang="it-IT" sz="2000" u="sng" dirty="0" smtClean="0">
                <a:solidFill>
                  <a:srgbClr val="C00000"/>
                </a:solidFill>
              </a:rPr>
              <a:t>MARGINE </a:t>
            </a:r>
            <a:r>
              <a:rPr lang="it-IT" altLang="it-IT" sz="2000" u="sng" dirty="0">
                <a:solidFill>
                  <a:srgbClr val="C00000"/>
                </a:solidFill>
              </a:rPr>
              <a:t>ECONOMICO</a:t>
            </a:r>
            <a:r>
              <a:rPr lang="it-IT" altLang="it-IT" sz="2000" dirty="0">
                <a:solidFill>
                  <a:srgbClr val="C00000"/>
                </a:solidFill>
              </a:rPr>
              <a:t> </a:t>
            </a:r>
            <a:r>
              <a:rPr lang="it-IT" altLang="it-IT" sz="2000" dirty="0">
                <a:solidFill>
                  <a:prstClr val="black"/>
                </a:solidFill>
              </a:rPr>
              <a:t>che la gestione mette a disposizione per la copertura degli ammortamenti.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La capacità di ammortamento è determinata «sottraendo» al risultato economico dell’esercizio, </a:t>
            </a:r>
            <a:r>
              <a:rPr lang="it-IT" altLang="it-IT" sz="2000" b="1" dirty="0">
                <a:solidFill>
                  <a:prstClr val="black"/>
                </a:solidFill>
              </a:rPr>
              <a:t>non comprensivo degli elementi straordinari e delle relative imposte</a:t>
            </a:r>
            <a:r>
              <a:rPr lang="it-IT" altLang="it-IT" sz="2000" dirty="0">
                <a:solidFill>
                  <a:prstClr val="black"/>
                </a:solidFill>
              </a:rPr>
              <a:t>, gli ammortamenti delle </a:t>
            </a:r>
            <a:r>
              <a:rPr lang="it-IT" altLang="it-IT" sz="2000" dirty="0" smtClean="0">
                <a:solidFill>
                  <a:prstClr val="black"/>
                </a:solidFill>
              </a:rPr>
              <a:t>immobilizzazioni.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858609" y="5813816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9 § 8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858609" y="4733696"/>
            <a:ext cx="7551024" cy="36000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Necessità di stimare il margine economico negli esercizi successivi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858609" y="5386439"/>
            <a:ext cx="7551024" cy="360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PIANO ECONOMICO PER GLI ESERCIZI SUCCESSIVI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3" name="Freccia in giù 12"/>
          <p:cNvSpPr/>
          <p:nvPr/>
        </p:nvSpPr>
        <p:spPr>
          <a:xfrm>
            <a:off x="4444308" y="4529734"/>
            <a:ext cx="267286" cy="148687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4" name="Freccia in giù 13"/>
          <p:cNvSpPr/>
          <p:nvPr/>
        </p:nvSpPr>
        <p:spPr>
          <a:xfrm>
            <a:off x="4444308" y="5165744"/>
            <a:ext cx="267286" cy="148687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99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833124" y="2365853"/>
            <a:ext cx="4640188" cy="3240360"/>
          </a:xfrm>
          <a:prstGeom prst="roundRect">
            <a:avLst>
              <a:gd name="adj" fmla="val 10770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schemeClr val="tx1"/>
                </a:solidFill>
              </a:rPr>
              <a:t>CAPACITÀ DI AMMORTAMENTO (FLUSSI ECONOMICI):</a:t>
            </a:r>
          </a:p>
          <a:p>
            <a:pPr marL="342900" indent="-342900" fontAlgn="auto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Ricavi attesi dall’utilizzo dei beni</a:t>
            </a:r>
          </a:p>
          <a:p>
            <a:pPr marL="342900" indent="-342900" fontAlgn="auto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Costi fissi e variabili connessi allo svolgimento dell’attività operativa</a:t>
            </a:r>
          </a:p>
          <a:p>
            <a:pPr marL="342900" indent="-342900" fontAlgn="auto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Oneri finanziari derivanti dall’attività di finanziamento</a:t>
            </a:r>
          </a:p>
          <a:p>
            <a:pPr marL="342900" indent="-342900" fontAlgn="auto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Imposte sul reddito (tranne quelle relative all’area straordinaria)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6228816" y="5678221"/>
            <a:ext cx="1903884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9 § 28-31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6049376" y="3157941"/>
            <a:ext cx="2262764" cy="144016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Orizzonte temporale </a:t>
            </a:r>
            <a:r>
              <a:rPr lang="it-IT" altLang="it-IT" sz="2000" spc="-30" dirty="0" smtClean="0">
                <a:solidFill>
                  <a:prstClr val="black"/>
                </a:solidFill>
                <a:sym typeface="Wingdings"/>
              </a:rPr>
              <a:t> </a:t>
            </a:r>
            <a:r>
              <a:rPr lang="it-IT" altLang="it-IT" sz="2000" spc="-30" dirty="0" smtClean="0">
                <a:solidFill>
                  <a:prstClr val="black"/>
                </a:solidFill>
              </a:rPr>
              <a:t>Massimo </a:t>
            </a:r>
            <a:r>
              <a:rPr lang="it-IT" altLang="it-IT" sz="2000" spc="-30" dirty="0">
                <a:solidFill>
                  <a:prstClr val="black"/>
                </a:solidFill>
              </a:rPr>
              <a:t>5 anni</a:t>
            </a:r>
          </a:p>
        </p:txBody>
      </p:sp>
      <p:sp>
        <p:nvSpPr>
          <p:cNvPr id="2" name="Freccia a destra 1"/>
          <p:cNvSpPr/>
          <p:nvPr/>
        </p:nvSpPr>
        <p:spPr>
          <a:xfrm>
            <a:off x="5617328" y="3698001"/>
            <a:ext cx="216024" cy="360040"/>
          </a:xfrm>
          <a:prstGeom prst="right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Text Box 1027"/>
          <p:cNvSpPr txBox="1">
            <a:spLocks noChangeArrowheads="1"/>
          </p:cNvSpPr>
          <p:nvPr/>
        </p:nvSpPr>
        <p:spPr bwMode="auto">
          <a:xfrm>
            <a:off x="179512" y="1220533"/>
            <a:ext cx="8784976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50000"/>
              </a:lnSpc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MODELLO SEMPLIFICATO:</a:t>
            </a:r>
          </a:p>
          <a:p>
            <a:pPr algn="ctr" defTabSz="457200" eaLnBrk="1" hangingPunct="1">
              <a:lnSpc>
                <a:spcPct val="50000"/>
              </a:lnSpc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CAPACITÀ DI AMMORTAMENTO</a:t>
            </a:r>
            <a:endParaRPr lang="it-IT" sz="3000" b="1" spc="-13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39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1079918"/>
            <a:ext cx="8712968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ESEMPIO: </a:t>
            </a: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VITA UTILE RESIDUA COINCIDENTE CON LA DURATA DEL PIANO</a:t>
            </a:r>
            <a:endParaRPr lang="it-IT" sz="3000" b="1" spc="-130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44" y="2166092"/>
            <a:ext cx="8424862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44" y="4830388"/>
            <a:ext cx="8424862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Freccia in giù 13"/>
          <p:cNvSpPr/>
          <p:nvPr/>
        </p:nvSpPr>
        <p:spPr>
          <a:xfrm>
            <a:off x="4440532" y="4609693"/>
            <a:ext cx="267286" cy="148687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5" name="CasellaDiTesto 10"/>
          <p:cNvSpPr txBox="1">
            <a:spLocks noChangeArrowheads="1"/>
          </p:cNvSpPr>
          <p:nvPr/>
        </p:nvSpPr>
        <p:spPr bwMode="auto">
          <a:xfrm>
            <a:off x="360974" y="5609652"/>
            <a:ext cx="8353425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2500"/>
              </a:lnSpc>
              <a:spcBef>
                <a:spcPts val="0"/>
              </a:spcBef>
              <a:buFontTx/>
              <a:buNone/>
            </a:pPr>
            <a:r>
              <a:rPr lang="it-IT" altLang="it-IT" sz="2000" dirty="0"/>
              <a:t>VALORE NETTO CONTABILE  </a:t>
            </a:r>
            <a:r>
              <a:rPr lang="it-IT" altLang="it-IT" sz="2000" dirty="0" smtClean="0"/>
              <a:t>ATTIVITÀ: PRIORITÀ </a:t>
            </a:r>
            <a:r>
              <a:rPr lang="it-IT" altLang="it-IT" sz="2000" dirty="0"/>
              <a:t>AD AVVIAMENTO</a:t>
            </a:r>
          </a:p>
          <a:p>
            <a:pPr eaLnBrk="1" hangingPunct="1">
              <a:lnSpc>
                <a:spcPts val="2500"/>
              </a:lnSpc>
              <a:spcBef>
                <a:spcPts val="0"/>
              </a:spcBef>
              <a:buFontTx/>
              <a:buNone/>
            </a:pPr>
            <a:r>
              <a:rPr lang="it-IT" altLang="it-IT" sz="2000" dirty="0"/>
              <a:t>CASO A) </a:t>
            </a:r>
            <a:r>
              <a:rPr lang="it-IT" altLang="it-IT" sz="2000" b="1" dirty="0">
                <a:solidFill>
                  <a:srgbClr val="262626"/>
                </a:solidFill>
              </a:rPr>
              <a:t>	   </a:t>
            </a:r>
            <a:r>
              <a:rPr lang="it-IT" altLang="it-IT" sz="2000" dirty="0">
                <a:solidFill>
                  <a:srgbClr val="C00000"/>
                </a:solidFill>
              </a:rPr>
              <a:t>900</a:t>
            </a:r>
            <a:r>
              <a:rPr lang="it-IT" altLang="it-IT" sz="2000" b="1" dirty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it-IT" altLang="it-IT" sz="2000" dirty="0">
                <a:solidFill>
                  <a:srgbClr val="C00000"/>
                </a:solidFill>
                <a:sym typeface="Wingdings" pitchFamily="2" charset="2"/>
              </a:rPr>
              <a:t> NESSUNA SVALUTAZIONE </a:t>
            </a:r>
            <a:endParaRPr lang="it-IT" altLang="it-IT" sz="2000" dirty="0">
              <a:solidFill>
                <a:srgbClr val="C0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50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arrotondato 9"/>
          <p:cNvSpPr/>
          <p:nvPr/>
        </p:nvSpPr>
        <p:spPr>
          <a:xfrm>
            <a:off x="755576" y="2149789"/>
            <a:ext cx="7663364" cy="792088"/>
          </a:xfrm>
          <a:prstGeom prst="roundRect">
            <a:avLst>
              <a:gd name="adj" fmla="val 26365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Cosa succede se le immobilizzazioni hanno una vita utile residua superiore a 5 anni (o al piano)?</a:t>
            </a:r>
          </a:p>
        </p:txBody>
      </p:sp>
      <p:sp>
        <p:nvSpPr>
          <p:cNvPr id="17" name="Rettangolo arrotondato 16"/>
          <p:cNvSpPr/>
          <p:nvPr/>
        </p:nvSpPr>
        <p:spPr>
          <a:xfrm>
            <a:off x="867916" y="5822197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9 § 29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755576" y="3301917"/>
            <a:ext cx="7663364" cy="2448272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Qualora, al termine del periodo di previsione esplicita della capacità di ammortamento, per alcune immobilizzazioni residui un valore economico significativo, tale valore, determinato sulla base dei </a:t>
            </a:r>
            <a:r>
              <a:rPr lang="it-IT" altLang="it-IT" sz="2000" b="1" spc="-30" dirty="0">
                <a:solidFill>
                  <a:prstClr val="black"/>
                </a:solidFill>
              </a:rPr>
              <a:t>flussi di benefici netti che si ritiene l’immobilizzazione possa produrre negli anni successivi </a:t>
            </a:r>
            <a:r>
              <a:rPr lang="it-IT" altLang="it-IT" sz="2000" spc="-30" dirty="0">
                <a:solidFill>
                  <a:prstClr val="black"/>
                </a:solidFill>
              </a:rPr>
              <a:t>all’ultimo anno di previsione esplicita, concorre alla determinazione della capacità di ammortamento</a:t>
            </a:r>
          </a:p>
        </p:txBody>
      </p:sp>
      <p:sp>
        <p:nvSpPr>
          <p:cNvPr id="19" name="Freccia in giù 18"/>
          <p:cNvSpPr/>
          <p:nvPr/>
        </p:nvSpPr>
        <p:spPr>
          <a:xfrm>
            <a:off x="4460965" y="3013885"/>
            <a:ext cx="364925" cy="232757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Text Box 1027"/>
          <p:cNvSpPr txBox="1">
            <a:spLocks noChangeArrowheads="1"/>
          </p:cNvSpPr>
          <p:nvPr/>
        </p:nvSpPr>
        <p:spPr bwMode="auto">
          <a:xfrm>
            <a:off x="230311" y="1096851"/>
            <a:ext cx="8712968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ESEMPIO: </a:t>
            </a: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VITA UTILE RESIDUA COINCIDENTE CON LA DURATA DEL PIANO</a:t>
            </a:r>
            <a:endParaRPr lang="it-IT" sz="3000" b="1" spc="-130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05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0"/>
          <p:cNvSpPr txBox="1">
            <a:spLocks noChangeArrowheads="1"/>
          </p:cNvSpPr>
          <p:nvPr/>
        </p:nvSpPr>
        <p:spPr bwMode="auto">
          <a:xfrm>
            <a:off x="395039" y="3934501"/>
            <a:ext cx="8353425" cy="188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it-IT" altLang="it-IT" sz="2000" dirty="0">
                <a:solidFill>
                  <a:prstClr val="black"/>
                </a:solidFill>
              </a:rPr>
              <a:t>VALORE NETTO CONTABILE  ATTIVITÀ (VITA UTILE RESIDUA OLTRE IL PERIODO PREVISTO A PIANO: 5 ANNI):</a:t>
            </a:r>
          </a:p>
          <a:p>
            <a:pPr eaLnBrk="1" hangingPunct="1">
              <a:lnSpc>
                <a:spcPts val="2800"/>
              </a:lnSpc>
              <a:spcBef>
                <a:spcPts val="0"/>
              </a:spcBef>
              <a:buFontTx/>
              <a:buNone/>
            </a:pPr>
            <a:r>
              <a:rPr lang="it-IT" altLang="it-IT" sz="2000" dirty="0" smtClean="0">
                <a:solidFill>
                  <a:prstClr val="black"/>
                </a:solidFill>
              </a:rPr>
              <a:t>CASO </a:t>
            </a:r>
            <a:r>
              <a:rPr lang="it-IT" altLang="it-IT" sz="2000" dirty="0">
                <a:solidFill>
                  <a:prstClr val="black"/>
                </a:solidFill>
              </a:rPr>
              <a:t>A) </a:t>
            </a:r>
            <a:r>
              <a:rPr lang="it-IT" altLang="it-IT" sz="2000" b="1" dirty="0">
                <a:solidFill>
                  <a:srgbClr val="262626"/>
                </a:solidFill>
              </a:rPr>
              <a:t>	   </a:t>
            </a:r>
            <a:r>
              <a:rPr lang="it-IT" altLang="it-IT" sz="2000" dirty="0" smtClean="0">
                <a:solidFill>
                  <a:srgbClr val="C00000"/>
                </a:solidFill>
              </a:rPr>
              <a:t>1.100</a:t>
            </a:r>
          </a:p>
          <a:p>
            <a:pPr eaLnBrk="1" hangingPunct="1">
              <a:lnSpc>
                <a:spcPts val="2800"/>
              </a:lnSpc>
              <a:spcBef>
                <a:spcPts val="0"/>
              </a:spcBef>
              <a:buNone/>
            </a:pPr>
            <a:r>
              <a:rPr lang="it-IT" altLang="it-IT" sz="2000" dirty="0">
                <a:solidFill>
                  <a:prstClr val="black"/>
                </a:solidFill>
              </a:rPr>
              <a:t>CASO </a:t>
            </a:r>
            <a:r>
              <a:rPr lang="it-IT" altLang="it-IT" sz="2000" dirty="0" smtClean="0">
                <a:solidFill>
                  <a:prstClr val="black"/>
                </a:solidFill>
              </a:rPr>
              <a:t>B) </a:t>
            </a:r>
            <a:r>
              <a:rPr lang="it-IT" altLang="it-IT" sz="2000" b="1" dirty="0">
                <a:solidFill>
                  <a:srgbClr val="262626"/>
                </a:solidFill>
              </a:rPr>
              <a:t>	   </a:t>
            </a:r>
            <a:r>
              <a:rPr lang="it-IT" altLang="it-IT" sz="2000" dirty="0">
                <a:solidFill>
                  <a:srgbClr val="89A927"/>
                </a:solidFill>
              </a:rPr>
              <a:t>1.500 </a:t>
            </a:r>
            <a:r>
              <a:rPr lang="it-IT" altLang="it-IT" sz="2000" dirty="0" smtClean="0">
                <a:solidFill>
                  <a:srgbClr val="89A927"/>
                </a:solidFill>
                <a:sym typeface="Wingdings"/>
              </a:rPr>
              <a:t> </a:t>
            </a:r>
            <a:r>
              <a:rPr lang="it-IT" altLang="it-IT" sz="2000" dirty="0" smtClean="0">
                <a:solidFill>
                  <a:srgbClr val="89A927"/>
                </a:solidFill>
              </a:rPr>
              <a:t>VERIFICA </a:t>
            </a:r>
            <a:r>
              <a:rPr lang="it-IT" altLang="it-IT" sz="2000" dirty="0">
                <a:solidFill>
                  <a:srgbClr val="89A927"/>
                </a:solidFill>
              </a:rPr>
              <a:t>«IN LINEA TENDENZIALE</a:t>
            </a:r>
            <a:r>
              <a:rPr lang="it-IT" altLang="it-IT" sz="2000" dirty="0" smtClean="0">
                <a:solidFill>
                  <a:srgbClr val="89A927"/>
                </a:solidFill>
              </a:rPr>
              <a:t>»</a:t>
            </a:r>
          </a:p>
          <a:p>
            <a:pPr marL="3051175" eaLnBrk="1" hangingPunct="1">
              <a:lnSpc>
                <a:spcPts val="2800"/>
              </a:lnSpc>
              <a:spcBef>
                <a:spcPts val="0"/>
              </a:spcBef>
              <a:buNone/>
            </a:pPr>
            <a:r>
              <a:rPr lang="it-IT" altLang="it-IT" sz="2000" dirty="0" smtClean="0">
                <a:solidFill>
                  <a:srgbClr val="89A927"/>
                </a:solidFill>
              </a:rPr>
              <a:t>BENEFICI OLTRE </a:t>
            </a:r>
            <a:r>
              <a:rPr lang="it-IT" altLang="it-IT" sz="2000" dirty="0">
                <a:solidFill>
                  <a:srgbClr val="89A927"/>
                </a:solidFill>
              </a:rPr>
              <a:t>AL PIANO</a:t>
            </a: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03" y="2952915"/>
            <a:ext cx="8137525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Ovale 16"/>
          <p:cNvSpPr/>
          <p:nvPr/>
        </p:nvSpPr>
        <p:spPr>
          <a:xfrm>
            <a:off x="7884865" y="3168815"/>
            <a:ext cx="647700" cy="61595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/>
          </a:p>
        </p:txBody>
      </p:sp>
      <p:sp>
        <p:nvSpPr>
          <p:cNvPr id="9" name="Text Box 1027"/>
          <p:cNvSpPr txBox="1">
            <a:spLocks noChangeArrowheads="1"/>
          </p:cNvSpPr>
          <p:nvPr/>
        </p:nvSpPr>
        <p:spPr bwMode="auto">
          <a:xfrm>
            <a:off x="217654" y="1475937"/>
            <a:ext cx="8712968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ESEMPIO: </a:t>
            </a: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VITA UTILE RESIDUA COINCIDENTE CON LA DURATA DEL PIANO</a:t>
            </a:r>
            <a:endParaRPr lang="it-IT" sz="3000" b="1" spc="-130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CasellaDiTesto 5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30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1196752"/>
            <a:ext cx="878497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RIPRISTINO DI VALORE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741993" y="1946176"/>
            <a:ext cx="7663364" cy="792088"/>
          </a:xfrm>
          <a:prstGeom prst="roundRect">
            <a:avLst>
              <a:gd name="adj" fmla="val 10770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Se, negli esercizi successivi, vengono meno i motivi che avevano giustificato una svalutazione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854333" y="5673659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9 § 25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741993" y="3242320"/>
            <a:ext cx="7663364" cy="1152128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spc="-30" dirty="0">
                <a:solidFill>
                  <a:prstClr val="black"/>
                </a:solidFill>
              </a:rPr>
              <a:t>RIPRISTINO DI VALORE</a:t>
            </a:r>
          </a:p>
          <a:p>
            <a:pPr algn="ctr" fontAlgn="auto">
              <a:lnSpc>
                <a:spcPts val="27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nel limite del valore che le attività avrebbero avuto </a:t>
            </a:r>
            <a:r>
              <a:rPr lang="it-IT" altLang="it-IT" sz="2000" spc="-30" dirty="0" smtClean="0">
                <a:solidFill>
                  <a:prstClr val="black"/>
                </a:solidFill>
              </a:rPr>
              <a:t/>
            </a:r>
            <a:br>
              <a:rPr lang="it-IT" altLang="it-IT" sz="2000" spc="-30" dirty="0" smtClean="0">
                <a:solidFill>
                  <a:prstClr val="black"/>
                </a:solidFill>
              </a:rPr>
            </a:br>
            <a:r>
              <a:rPr lang="it-IT" altLang="it-IT" sz="2000" spc="-30" dirty="0" smtClean="0">
                <a:solidFill>
                  <a:prstClr val="black"/>
                </a:solidFill>
              </a:rPr>
              <a:t>se </a:t>
            </a:r>
            <a:r>
              <a:rPr lang="it-IT" altLang="it-IT" sz="2000" spc="-30" dirty="0">
                <a:solidFill>
                  <a:prstClr val="black"/>
                </a:solidFill>
              </a:rPr>
              <a:t>non si fosse svalutato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854333" y="4881571"/>
            <a:ext cx="7551024" cy="72004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NO RIPRISTINO DI VALORE PER AVVIAMENTO E COSTI PLURIENNALI</a:t>
            </a:r>
            <a:endParaRPr lang="it-IT" altLang="it-IT" sz="2000" dirty="0" smtClean="0">
              <a:solidFill>
                <a:prstClr val="black"/>
              </a:solidFill>
            </a:endParaRPr>
          </a:p>
        </p:txBody>
      </p:sp>
      <p:sp>
        <p:nvSpPr>
          <p:cNvPr id="13" name="Freccia in giù 12"/>
          <p:cNvSpPr/>
          <p:nvPr/>
        </p:nvSpPr>
        <p:spPr>
          <a:xfrm>
            <a:off x="4440031" y="2882280"/>
            <a:ext cx="334409" cy="216024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4" name="Freccia in giù 13"/>
          <p:cNvSpPr/>
          <p:nvPr/>
        </p:nvSpPr>
        <p:spPr>
          <a:xfrm>
            <a:off x="4456810" y="4538464"/>
            <a:ext cx="300849" cy="216024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02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21710" y="2917225"/>
            <a:ext cx="7704856" cy="2167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1. Ammortamento annuo</a:t>
            </a:r>
          </a:p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2. Verifica del valore residuo stimato</a:t>
            </a:r>
          </a:p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3. Verifica indicatori di perdite potenziali di valore</a:t>
            </a:r>
          </a:p>
          <a:p>
            <a:pPr marL="269875" indent="0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3a. Determinazione della capacità di ammortamento (eventuale)</a:t>
            </a:r>
          </a:p>
          <a:p>
            <a:pPr marL="269875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3b. Svalutazione (eventuale)</a:t>
            </a:r>
          </a:p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endParaRPr lang="it-IT" sz="2000" dirty="0" smtClean="0">
              <a:solidFill>
                <a:prstClr val="black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endParaRPr lang="it-IT" sz="2000" dirty="0" smtClean="0">
              <a:solidFill>
                <a:prstClr val="black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endParaRPr lang="it-IT" sz="2000" dirty="0" smtClean="0">
              <a:solidFill>
                <a:prstClr val="black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endParaRPr lang="it-IT" sz="2000" dirty="0" smtClean="0">
              <a:solidFill>
                <a:prstClr val="black"/>
              </a:solidFill>
              <a:cs typeface="Droid Serif"/>
            </a:endParaRPr>
          </a:p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endParaRPr lang="it-IT" sz="2000" dirty="0">
              <a:solidFill>
                <a:prstClr val="black"/>
              </a:solidFill>
              <a:cs typeface="Droid Serif"/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981121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GUIDA PRATICA: I PASSI OPERATIVI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PAG.25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60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1690235"/>
            <a:ext cx="8784976" cy="382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300" b="1" spc="-100" dirty="0" smtClean="0">
                <a:solidFill>
                  <a:srgbClr val="002060"/>
                </a:solidFill>
                <a:latin typeface="Arial"/>
                <a:cs typeface="Arial"/>
              </a:rPr>
              <a:t>OIC 29</a:t>
            </a:r>
            <a:br>
              <a:rPr lang="it-IT" sz="3300" b="1" spc="-100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300" b="1" spc="-100" dirty="0" smtClean="0">
                <a:solidFill>
                  <a:srgbClr val="002060"/>
                </a:solidFill>
                <a:latin typeface="Arial"/>
                <a:cs typeface="Arial"/>
              </a:rPr>
              <a:t>CAMBIAMENTI DI PRINCIPI CONTABILI, CAMBIAMENTI DI STIME CONTABILI, CORREZIONE DI ERRORI, EVENTI E OPERAZIONI STRAORDINARIE, FATTI INTERVENUTI DOPO LA CHIUSURA DELL’ESERCIZIO</a:t>
            </a:r>
            <a:endParaRPr lang="it-IT" sz="3300" b="1" spc="-100" dirty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3614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34367" y="3117559"/>
            <a:ext cx="7704856" cy="2167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Eliminazione differenza tra errore determinante e non determinante</a:t>
            </a:r>
          </a:p>
          <a:p>
            <a:pPr algn="just">
              <a:spcBef>
                <a:spcPts val="48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Rilevazione a patrimonio netto delle correzioni degli errori relativi a fatti che non hanno influenzato il conto economico</a:t>
            </a:r>
          </a:p>
          <a:p>
            <a:pPr algn="just">
              <a:spcBef>
                <a:spcPts val="48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Disciplina dei fatti successivi che possono incidere sull’applicabilità del presupposto della continuità aziendale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916832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OIC 29 – NOVITÀ IN SINTESI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PAG.26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98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68453" y="1062824"/>
            <a:ext cx="8640960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RILEVAZIONE A PATRIMONIO NETTO DELLA CORREZIONE DI ERRORI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803534" y="2115762"/>
            <a:ext cx="7551024" cy="485818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white"/>
                </a:solidFill>
              </a:rPr>
              <a:t>Eccezione alla regola generale di impatto in </a:t>
            </a:r>
            <a:r>
              <a:rPr lang="it-IT" altLang="it-IT" sz="2000" dirty="0" smtClean="0">
                <a:solidFill>
                  <a:prstClr val="white"/>
                </a:solidFill>
              </a:rPr>
              <a:t>Conto </a:t>
            </a:r>
            <a:r>
              <a:rPr lang="it-IT" altLang="it-IT" sz="2000" dirty="0">
                <a:solidFill>
                  <a:prstClr val="white"/>
                </a:solidFill>
              </a:rPr>
              <a:t>economico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803534" y="2906705"/>
            <a:ext cx="7551024" cy="361185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Fatti che non hanno mai avuto influenza diretta sul C.E. </a:t>
            </a:r>
            <a:endParaRPr lang="it-IT" altLang="it-IT" sz="2000" dirty="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789365" y="3553361"/>
            <a:ext cx="3703686" cy="720088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Rettifica della voce patrimoniale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4624785" y="3555994"/>
            <a:ext cx="3717709" cy="720008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Posta di patrimonio netto 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789365" y="4584340"/>
            <a:ext cx="1800000" cy="1203830"/>
          </a:xfrm>
          <a:prstGeom prst="roundRect">
            <a:avLst>
              <a:gd name="adj" fmla="val 8928"/>
            </a:avLst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 err="1">
                <a:solidFill>
                  <a:schemeClr val="bg1"/>
                </a:solidFill>
                <a:cs typeface="Arial" panose="020B0604020202020204" pitchFamily="34" charset="0"/>
              </a:rPr>
              <a:t>Incr</a:t>
            </a:r>
            <a:r>
              <a:rPr lang="it-IT" altLang="it-IT" sz="2000" spc="-30" dirty="0">
                <a:solidFill>
                  <a:schemeClr val="bg1"/>
                </a:solidFill>
                <a:cs typeface="Arial" panose="020B0604020202020204" pitchFamily="34" charset="0"/>
              </a:rPr>
              <a:t>. Attività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 err="1">
                <a:solidFill>
                  <a:schemeClr val="bg1"/>
                </a:solidFill>
                <a:cs typeface="Arial" panose="020B0604020202020204" pitchFamily="34" charset="0"/>
              </a:rPr>
              <a:t>Decr</a:t>
            </a:r>
            <a:r>
              <a:rPr lang="it-IT" altLang="it-IT" sz="2000" spc="-30" dirty="0">
                <a:solidFill>
                  <a:schemeClr val="bg1"/>
                </a:solidFill>
                <a:cs typeface="Arial" panose="020B0604020202020204" pitchFamily="34" charset="0"/>
              </a:rPr>
              <a:t>. Passività</a:t>
            </a:r>
          </a:p>
        </p:txBody>
      </p:sp>
      <p:sp>
        <p:nvSpPr>
          <p:cNvPr id="2" name="Freccia in giù 1"/>
          <p:cNvSpPr/>
          <p:nvPr/>
        </p:nvSpPr>
        <p:spPr>
          <a:xfrm>
            <a:off x="4493051" y="2655787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0" name="Freccia in giù 19"/>
          <p:cNvSpPr/>
          <p:nvPr/>
        </p:nvSpPr>
        <p:spPr>
          <a:xfrm>
            <a:off x="2555213" y="3323319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1" name="Freccia in giù 20"/>
          <p:cNvSpPr/>
          <p:nvPr/>
        </p:nvSpPr>
        <p:spPr>
          <a:xfrm>
            <a:off x="6397644" y="3323319"/>
            <a:ext cx="171989" cy="142871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2707075" y="4575793"/>
            <a:ext cx="1800000" cy="1203830"/>
          </a:xfrm>
          <a:prstGeom prst="roundRect">
            <a:avLst>
              <a:gd name="adj" fmla="val 8928"/>
            </a:avLst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 err="1">
                <a:solidFill>
                  <a:schemeClr val="bg1"/>
                </a:solidFill>
                <a:cs typeface="Arial" panose="020B0604020202020204" pitchFamily="34" charset="0"/>
              </a:rPr>
              <a:t>Incr</a:t>
            </a:r>
            <a:r>
              <a:rPr lang="it-IT" altLang="it-IT" sz="2000" spc="-30" dirty="0">
                <a:solidFill>
                  <a:schemeClr val="bg1"/>
                </a:solidFill>
                <a:cs typeface="Arial" panose="020B0604020202020204" pitchFamily="34" charset="0"/>
              </a:rPr>
              <a:t>. Passività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 err="1">
                <a:solidFill>
                  <a:schemeClr val="bg1"/>
                </a:solidFill>
                <a:cs typeface="Arial" panose="020B0604020202020204" pitchFamily="34" charset="0"/>
              </a:rPr>
              <a:t>Decr</a:t>
            </a:r>
            <a:r>
              <a:rPr lang="it-IT" altLang="it-IT" sz="2000" spc="-30" dirty="0">
                <a:solidFill>
                  <a:schemeClr val="bg1"/>
                </a:solidFill>
                <a:cs typeface="Arial" panose="020B0604020202020204" pitchFamily="34" charset="0"/>
              </a:rPr>
              <a:t>. Attività</a:t>
            </a:r>
          </a:p>
        </p:txBody>
      </p:sp>
      <p:sp>
        <p:nvSpPr>
          <p:cNvPr id="25" name="Rettangolo arrotondato 24"/>
          <p:cNvSpPr/>
          <p:nvPr/>
        </p:nvSpPr>
        <p:spPr>
          <a:xfrm>
            <a:off x="4624785" y="4584340"/>
            <a:ext cx="1800000" cy="1203830"/>
          </a:xfrm>
          <a:prstGeom prst="roundRect">
            <a:avLst>
              <a:gd name="adj" fmla="val 8928"/>
            </a:avLst>
          </a:prstGeom>
          <a:solidFill>
            <a:srgbClr val="DADADA"/>
          </a:solidFill>
          <a:ln w="38100">
            <a:solidFill>
              <a:srgbClr val="DADA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Decremento di una riserva di PN</a:t>
            </a:r>
          </a:p>
        </p:txBody>
      </p:sp>
      <p:sp>
        <p:nvSpPr>
          <p:cNvPr id="26" name="Rettangolo arrotondato 25"/>
          <p:cNvSpPr/>
          <p:nvPr/>
        </p:nvSpPr>
        <p:spPr>
          <a:xfrm>
            <a:off x="6542494" y="4567246"/>
            <a:ext cx="1800000" cy="1203830"/>
          </a:xfrm>
          <a:prstGeom prst="roundRect">
            <a:avLst>
              <a:gd name="adj" fmla="val 8928"/>
            </a:avLst>
          </a:prstGeom>
          <a:solidFill>
            <a:srgbClr val="DADADA"/>
          </a:solidFill>
          <a:ln w="38100">
            <a:solidFill>
              <a:srgbClr val="DADA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Incremento di una riserva di PN</a:t>
            </a:r>
          </a:p>
        </p:txBody>
      </p:sp>
      <p:sp>
        <p:nvSpPr>
          <p:cNvPr id="27" name="Freccia in giù 26"/>
          <p:cNvSpPr/>
          <p:nvPr/>
        </p:nvSpPr>
        <p:spPr>
          <a:xfrm>
            <a:off x="1603370" y="4348010"/>
            <a:ext cx="171989" cy="142871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8" name="Freccia in giù 27"/>
          <p:cNvSpPr/>
          <p:nvPr/>
        </p:nvSpPr>
        <p:spPr>
          <a:xfrm>
            <a:off x="3521080" y="4348009"/>
            <a:ext cx="171989" cy="142871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9" name="Freccia in giù 28"/>
          <p:cNvSpPr/>
          <p:nvPr/>
        </p:nvSpPr>
        <p:spPr>
          <a:xfrm>
            <a:off x="5438789" y="4357540"/>
            <a:ext cx="171989" cy="142871"/>
          </a:xfrm>
          <a:prstGeom prst="downArrow">
            <a:avLst/>
          </a:prstGeom>
          <a:solidFill>
            <a:srgbClr val="DADADA"/>
          </a:solidFill>
          <a:ln>
            <a:solidFill>
              <a:srgbClr val="DA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30" name="Freccia in giù 29"/>
          <p:cNvSpPr/>
          <p:nvPr/>
        </p:nvSpPr>
        <p:spPr>
          <a:xfrm>
            <a:off x="7356499" y="4357539"/>
            <a:ext cx="171989" cy="142871"/>
          </a:xfrm>
          <a:prstGeom prst="downArrow">
            <a:avLst/>
          </a:prstGeom>
          <a:solidFill>
            <a:srgbClr val="DADADA"/>
          </a:solidFill>
          <a:ln>
            <a:solidFill>
              <a:srgbClr val="DA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cxnSp>
        <p:nvCxnSpPr>
          <p:cNvPr id="5" name="Connettore 1 4"/>
          <p:cNvCxnSpPr/>
          <p:nvPr/>
        </p:nvCxnSpPr>
        <p:spPr>
          <a:xfrm>
            <a:off x="3598021" y="6148210"/>
            <a:ext cx="1917709" cy="0"/>
          </a:xfrm>
          <a:prstGeom prst="line">
            <a:avLst/>
          </a:prstGeom>
          <a:ln>
            <a:solidFill>
              <a:srgbClr val="364D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 flipV="1">
            <a:off x="5515730" y="5788170"/>
            <a:ext cx="0" cy="360040"/>
          </a:xfrm>
          <a:prstGeom prst="straightConnector1">
            <a:avLst/>
          </a:prstGeom>
          <a:ln>
            <a:solidFill>
              <a:srgbClr val="364D47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2" name="Connettore 2 3071"/>
          <p:cNvCxnSpPr>
            <a:endCxn id="24" idx="2"/>
          </p:cNvCxnSpPr>
          <p:nvPr/>
        </p:nvCxnSpPr>
        <p:spPr>
          <a:xfrm flipV="1">
            <a:off x="3607075" y="5779623"/>
            <a:ext cx="0" cy="368587"/>
          </a:xfrm>
          <a:prstGeom prst="straightConnector1">
            <a:avLst/>
          </a:prstGeom>
          <a:ln>
            <a:solidFill>
              <a:srgbClr val="364D47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1 34"/>
          <p:cNvCxnSpPr/>
          <p:nvPr/>
        </p:nvCxnSpPr>
        <p:spPr>
          <a:xfrm>
            <a:off x="1699306" y="6292226"/>
            <a:ext cx="5743187" cy="0"/>
          </a:xfrm>
          <a:prstGeom prst="line">
            <a:avLst/>
          </a:prstGeom>
          <a:ln>
            <a:solidFill>
              <a:srgbClr val="364D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endCxn id="26" idx="2"/>
          </p:cNvCxnSpPr>
          <p:nvPr/>
        </p:nvCxnSpPr>
        <p:spPr>
          <a:xfrm flipV="1">
            <a:off x="7442493" y="5771076"/>
            <a:ext cx="1" cy="538244"/>
          </a:xfrm>
          <a:prstGeom prst="straightConnector1">
            <a:avLst/>
          </a:prstGeom>
          <a:ln>
            <a:solidFill>
              <a:srgbClr val="364D47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endCxn id="16" idx="2"/>
          </p:cNvCxnSpPr>
          <p:nvPr/>
        </p:nvCxnSpPr>
        <p:spPr>
          <a:xfrm flipV="1">
            <a:off x="1689365" y="5788170"/>
            <a:ext cx="0" cy="521150"/>
          </a:xfrm>
          <a:prstGeom prst="straightConnector1">
            <a:avLst/>
          </a:prstGeom>
          <a:ln>
            <a:solidFill>
              <a:srgbClr val="364D47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PAG.26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94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3003760"/>
            <a:ext cx="8784976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OIC 13</a:t>
            </a:r>
            <a:b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300" b="1" dirty="0">
                <a:solidFill>
                  <a:srgbClr val="002060"/>
                </a:solidFill>
                <a:latin typeface="Arial"/>
                <a:cs typeface="Arial"/>
              </a:rPr>
              <a:t>RIMANENZE</a:t>
            </a:r>
            <a:endParaRPr lang="it-IT" sz="33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2871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04777" y="3384356"/>
            <a:ext cx="7704856" cy="162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RIFORMULAZIONE: Possibilità di capitalizzazione di oneri finanziari specifici e generici in proporzione alla durata del periodo di fabbricazione (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se significativo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)  </a:t>
            </a:r>
            <a:r>
              <a:rPr lang="it-IT" sz="2000" dirty="0" smtClean="0">
                <a:solidFill>
                  <a:prstClr val="black"/>
                </a:solidFill>
                <a:cs typeface="Droid Serif"/>
                <a:sym typeface="Wingdings"/>
              </a:rPr>
              <a:t>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Rimando OIC 16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solidFill>
                  <a:srgbClr val="C00000"/>
                </a:solidFill>
                <a:cs typeface="Droid Serif"/>
              </a:rPr>
              <a:t>Trattamento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contabile dei contributi in conto esercizio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001356" y="2107917"/>
            <a:ext cx="7141289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OIC 13 – NOVITÀ IN SINTESI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PAG.27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78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644291" y="1141677"/>
            <a:ext cx="785541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CONTRIBUTI IN CONTO ESERCIZIO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799258" y="1891101"/>
            <a:ext cx="7551024" cy="1226426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Ai fini della valutazione delle rimanenze, i contributi in conto esercizio acquisiti a titolo definitivo sono portati in deduzione al costo di acquisto dei materiali» (OIC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13 §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96).</a:t>
            </a:r>
            <a:endParaRPr lang="it-IT" altLang="it-IT" sz="2000" dirty="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5943502" y="3585101"/>
            <a:ext cx="2406780" cy="720000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VOCE A.5 </a:t>
            </a:r>
          </a:p>
        </p:txBody>
      </p:sp>
      <p:sp>
        <p:nvSpPr>
          <p:cNvPr id="17" name="Rettangolo arrotondato 16"/>
          <p:cNvSpPr/>
          <p:nvPr/>
        </p:nvSpPr>
        <p:spPr>
          <a:xfrm>
            <a:off x="799258" y="3585101"/>
            <a:ext cx="4568180" cy="720000"/>
          </a:xfrm>
          <a:prstGeom prst="roundRect">
            <a:avLst>
              <a:gd name="adj" fmla="val 9580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CONTRIBUTI IN CONTO ESERCIZIO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5943502" y="4502297"/>
            <a:ext cx="2406780" cy="720000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VOCE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B.6</a:t>
            </a: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799258" y="4502297"/>
            <a:ext cx="4568180" cy="720000"/>
          </a:xfrm>
          <a:prstGeom prst="roundRect">
            <a:avLst>
              <a:gd name="adj" fmla="val 9580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COSTI DI ACQUISTO</a:t>
            </a:r>
          </a:p>
        </p:txBody>
      </p:sp>
      <p:sp>
        <p:nvSpPr>
          <p:cNvPr id="22" name="Rettangolo arrotondato 21"/>
          <p:cNvSpPr/>
          <p:nvPr/>
        </p:nvSpPr>
        <p:spPr>
          <a:xfrm>
            <a:off x="5943502" y="5419493"/>
            <a:ext cx="2406780" cy="720080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VOCE B.11 al netto dei contributi </a:t>
            </a:r>
          </a:p>
        </p:txBody>
      </p:sp>
      <p:sp>
        <p:nvSpPr>
          <p:cNvPr id="23" name="Rettangolo arrotondato 22"/>
          <p:cNvSpPr/>
          <p:nvPr/>
        </p:nvSpPr>
        <p:spPr>
          <a:xfrm>
            <a:off x="799258" y="5419533"/>
            <a:ext cx="4568180" cy="720000"/>
          </a:xfrm>
          <a:prstGeom prst="roundRect">
            <a:avLst>
              <a:gd name="adj" fmla="val 9580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VARIAZIONE RIMANENZE</a:t>
            </a:r>
          </a:p>
        </p:txBody>
      </p:sp>
      <p:sp>
        <p:nvSpPr>
          <p:cNvPr id="3" name="Freccia in giù 2"/>
          <p:cNvSpPr/>
          <p:nvPr/>
        </p:nvSpPr>
        <p:spPr>
          <a:xfrm>
            <a:off x="4394750" y="3232421"/>
            <a:ext cx="360040" cy="253840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/>
          <p:cNvSpPr/>
          <p:nvPr/>
        </p:nvSpPr>
        <p:spPr>
          <a:xfrm>
            <a:off x="5439446" y="3801085"/>
            <a:ext cx="360040" cy="288032"/>
          </a:xfrm>
          <a:prstGeom prst="right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Freccia a destra 24"/>
          <p:cNvSpPr/>
          <p:nvPr/>
        </p:nvSpPr>
        <p:spPr>
          <a:xfrm>
            <a:off x="5439446" y="4718281"/>
            <a:ext cx="360040" cy="288032"/>
          </a:xfrm>
          <a:prstGeom prst="right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reccia a destra 25"/>
          <p:cNvSpPr/>
          <p:nvPr/>
        </p:nvSpPr>
        <p:spPr>
          <a:xfrm>
            <a:off x="5439446" y="5635517"/>
            <a:ext cx="360040" cy="288032"/>
          </a:xfrm>
          <a:prstGeom prst="right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PAG.27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07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34367" y="3279750"/>
            <a:ext cx="7704856" cy="187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Gli acquisti di materie prime ammontano 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€ 500.000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Rimanenze di materie prime è pari 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€ 150.000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L’impresa riceve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€ 35.000 di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contributi in conto esercizio per le rimanenze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Rimanenze finali di materie prime è pari 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€ 115.000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043608" y="1844824"/>
            <a:ext cx="7056784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CONTRIBUTI IN CONTO ESERCIZIO: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ESEMPIO 1/2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PAG.28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56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825" y="2382746"/>
            <a:ext cx="7547457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6" name="Text Box 1027"/>
          <p:cNvSpPr txBox="1">
            <a:spLocks noChangeArrowheads="1"/>
          </p:cNvSpPr>
          <p:nvPr/>
        </p:nvSpPr>
        <p:spPr bwMode="auto">
          <a:xfrm>
            <a:off x="1043608" y="1302626"/>
            <a:ext cx="7056784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CONTRIBUTI IN CONTO ESERCIZIO: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ESEMPIO 2/2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PAG.28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44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2276872"/>
            <a:ext cx="8784976" cy="245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OIC 23</a:t>
            </a:r>
            <a:b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300" b="1" dirty="0">
                <a:solidFill>
                  <a:srgbClr val="002060"/>
                </a:solidFill>
                <a:latin typeface="Arial"/>
                <a:cs typeface="Arial"/>
              </a:rPr>
              <a:t>LAVORI IN </a:t>
            </a: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CORSO SU </a:t>
            </a:r>
            <a:r>
              <a:rPr lang="it-IT" sz="3300" b="1" dirty="0">
                <a:solidFill>
                  <a:srgbClr val="002060"/>
                </a:solidFill>
                <a:latin typeface="Arial"/>
                <a:cs typeface="Arial"/>
              </a:rPr>
              <a:t>ORDINAZIONE</a:t>
            </a:r>
          </a:p>
        </p:txBody>
      </p:sp>
    </p:spTree>
    <p:extLst>
      <p:ext uri="{BB962C8B-B14F-4D97-AF65-F5344CB8AC3E}">
        <p14:creationId xmlns:p14="http://schemas.microsoft.com/office/powerpoint/2010/main" val="2180286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34367" y="2988461"/>
            <a:ext cx="7704856" cy="2384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Utilizzo del SAL al soddisfacimento di specifici requisiti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Ridefinizione del trattamento contabile di alcuni costi di commessa (es. costi </a:t>
            </a:r>
            <a:r>
              <a:rPr lang="it-IT" sz="2000" dirty="0" err="1">
                <a:solidFill>
                  <a:prstClr val="black"/>
                </a:solidFill>
                <a:cs typeface="Droid Serif"/>
              </a:rPr>
              <a:t>pre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-operativi)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Caso operativo </a:t>
            </a:r>
            <a:r>
              <a:rPr lang="it-IT" sz="2000" dirty="0" smtClean="0">
                <a:solidFill>
                  <a:prstClr val="black"/>
                </a:solidFill>
                <a:cs typeface="Droid Serif"/>
                <a:sym typeface="Wingdings"/>
              </a:rPr>
              <a:t>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Trattamento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contabile dei costi post commessa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La rilevazione delle perdite probabili su commessa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993871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OIC 23 – NOVITÀ IN SINTESI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PAG.29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09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120468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CRITERI DI VALUTAZIONE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4806052" y="1806682"/>
            <a:ext cx="3616238" cy="6840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Risultato di commessa solo al completamento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757766" y="3966922"/>
            <a:ext cx="7664524" cy="1944216"/>
          </a:xfrm>
          <a:prstGeom prst="roundRect">
            <a:avLst>
              <a:gd name="adj" fmla="val 6766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280"/>
              </a:spcBef>
              <a:spcAft>
                <a:spcPts val="0"/>
              </a:spcAft>
            </a:pPr>
            <a:r>
              <a:rPr lang="it-IT" altLang="it-IT" sz="1850" dirty="0" smtClean="0">
                <a:solidFill>
                  <a:prstClr val="black"/>
                </a:solidFill>
                <a:cs typeface="Arial" panose="020B0604020202020204" pitchFamily="34" charset="0"/>
              </a:rPr>
              <a:t>Requisiti </a:t>
            </a:r>
            <a:r>
              <a:rPr lang="it-IT" altLang="it-IT" sz="1850" dirty="0">
                <a:solidFill>
                  <a:prstClr val="black"/>
                </a:solidFill>
                <a:cs typeface="Arial" panose="020B0604020202020204" pitchFamily="34" charset="0"/>
              </a:rPr>
              <a:t>per adottare il criterio della percentuale di </a:t>
            </a:r>
            <a:r>
              <a:rPr lang="it-IT" altLang="it-IT" sz="1850" dirty="0" smtClean="0">
                <a:solidFill>
                  <a:prstClr val="black"/>
                </a:solidFill>
                <a:cs typeface="Arial" panose="020B0604020202020204" pitchFamily="34" charset="0"/>
              </a:rPr>
              <a:t>completamento</a:t>
            </a:r>
            <a:endParaRPr lang="it-IT" altLang="it-IT" sz="1850" spc="-3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182563" indent="-182563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850" spc="-30" dirty="0" smtClean="0">
                <a:solidFill>
                  <a:prstClr val="black"/>
                </a:solidFill>
                <a:cs typeface="Arial" panose="020B0604020202020204" pitchFamily="34" charset="0"/>
              </a:rPr>
              <a:t>Contratto </a:t>
            </a:r>
            <a:r>
              <a:rPr lang="it-IT" altLang="it-IT" sz="1850" spc="-30" dirty="0">
                <a:solidFill>
                  <a:prstClr val="black"/>
                </a:solidFill>
                <a:cs typeface="Arial" panose="020B0604020202020204" pitchFamily="34" charset="0"/>
              </a:rPr>
              <a:t>vincolante per le parti</a:t>
            </a:r>
          </a:p>
          <a:p>
            <a:pPr marL="182563" indent="-182563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850" spc="-30" dirty="0">
                <a:solidFill>
                  <a:prstClr val="black"/>
                </a:solidFill>
                <a:cs typeface="Arial" panose="020B0604020202020204" pitchFamily="34" charset="0"/>
              </a:rPr>
              <a:t>Diritto al corrispettivo che matura con ragionevole certezza (es.: diritto al risarcimento in caso di recesso)</a:t>
            </a:r>
          </a:p>
          <a:p>
            <a:pPr marL="182563" indent="-182563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850" spc="-30" dirty="0">
                <a:solidFill>
                  <a:prstClr val="black"/>
                </a:solidFill>
                <a:cs typeface="Arial" panose="020B0604020202020204" pitchFamily="34" charset="0"/>
              </a:rPr>
              <a:t>Non presenza di situazioni di incertezza relative a condizioni contrattuali</a:t>
            </a:r>
          </a:p>
          <a:p>
            <a:pPr marL="182563" indent="-182563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850" spc="-30" dirty="0">
                <a:solidFill>
                  <a:prstClr val="black"/>
                </a:solidFill>
                <a:cs typeface="Arial" panose="020B0604020202020204" pitchFamily="34" charset="0"/>
              </a:rPr>
              <a:t>Risultato attendibilmente misurabile</a:t>
            </a:r>
          </a:p>
        </p:txBody>
      </p:sp>
      <p:sp>
        <p:nvSpPr>
          <p:cNvPr id="23" name="Rettangolo arrotondato 22"/>
          <p:cNvSpPr/>
          <p:nvPr/>
        </p:nvSpPr>
        <p:spPr>
          <a:xfrm>
            <a:off x="501410" y="2958810"/>
            <a:ext cx="8136904" cy="3024296"/>
          </a:xfrm>
          <a:prstGeom prst="roundRect">
            <a:avLst>
              <a:gd name="adj" fmla="val 4488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757766" y="1806682"/>
            <a:ext cx="3488060" cy="684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schemeClr val="bg1"/>
                </a:solidFill>
                <a:cs typeface="Arial" panose="020B0604020202020204" pitchFamily="34" charset="0"/>
              </a:rPr>
              <a:t>1. </a:t>
            </a:r>
            <a:r>
              <a:rPr lang="it-IT" altLang="it-IT" sz="2000" dirty="0">
                <a:solidFill>
                  <a:schemeClr val="bg1"/>
                </a:solidFill>
                <a:cs typeface="Arial" panose="020B0604020202020204" pitchFamily="34" charset="0"/>
              </a:rPr>
              <a:t>CRITERIO DELLA COMMESSA COMPLETATA</a:t>
            </a:r>
          </a:p>
        </p:txBody>
      </p:sp>
      <p:sp>
        <p:nvSpPr>
          <p:cNvPr id="20" name="Rettangolo arrotondato 19"/>
          <p:cNvSpPr/>
          <p:nvPr/>
        </p:nvSpPr>
        <p:spPr>
          <a:xfrm>
            <a:off x="757766" y="3066914"/>
            <a:ext cx="3488060" cy="828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it-IT" altLang="it-IT" sz="2000" b="1" dirty="0">
                <a:solidFill>
                  <a:schemeClr val="bg1"/>
                </a:solidFill>
              </a:rPr>
              <a:t>2. </a:t>
            </a:r>
            <a:r>
              <a:rPr lang="it-IT" altLang="it-IT" sz="2000" dirty="0">
                <a:solidFill>
                  <a:schemeClr val="bg1"/>
                </a:solidFill>
              </a:rPr>
              <a:t>CRITERIO DELLA PERCENTUALE DI COMPLETAMENTO</a:t>
            </a:r>
            <a:endParaRPr lang="it-IT" altLang="it-IT" sz="1600" dirty="0">
              <a:solidFill>
                <a:schemeClr val="bg1"/>
              </a:solidFill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4806052" y="3066914"/>
            <a:ext cx="3616238" cy="8280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Risultato di commessa graduale per competenza</a:t>
            </a:r>
          </a:p>
        </p:txBody>
      </p:sp>
      <p:sp>
        <p:nvSpPr>
          <p:cNvPr id="24" name="Rettangolo arrotondato 23"/>
          <p:cNvSpPr/>
          <p:nvPr/>
        </p:nvSpPr>
        <p:spPr>
          <a:xfrm>
            <a:off x="1222205" y="2596948"/>
            <a:ext cx="7363525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1900" spc="-30" dirty="0">
                <a:solidFill>
                  <a:schemeClr val="bg1"/>
                </a:solidFill>
                <a:cs typeface="Arial" panose="020B0604020202020204" pitchFamily="34" charset="0"/>
              </a:rPr>
              <a:t>Da utilizzare al soddisfacimento delle condizioni </a:t>
            </a:r>
            <a:r>
              <a:rPr lang="it-IT" altLang="it-IT" sz="1900" spc="-30" dirty="0" smtClean="0">
                <a:solidFill>
                  <a:schemeClr val="bg1"/>
                </a:solidFill>
                <a:cs typeface="Arial" panose="020B0604020202020204" pitchFamily="34" charset="0"/>
                <a:sym typeface="Wingdings"/>
              </a:rPr>
              <a:t></a:t>
            </a:r>
            <a:r>
              <a:rPr lang="it-IT" altLang="it-IT" sz="1900" spc="-3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it-IT" altLang="it-IT" sz="1900" spc="-30" dirty="0">
                <a:solidFill>
                  <a:schemeClr val="bg1"/>
                </a:solidFill>
                <a:cs typeface="Arial" panose="020B0604020202020204" pitchFamily="34" charset="0"/>
              </a:rPr>
              <a:t>OIC </a:t>
            </a:r>
            <a:r>
              <a:rPr lang="it-IT" altLang="it-IT" sz="1900" spc="-30" dirty="0" smtClean="0">
                <a:solidFill>
                  <a:schemeClr val="bg1"/>
                </a:solidFill>
                <a:cs typeface="Arial" panose="020B0604020202020204" pitchFamily="34" charset="0"/>
              </a:rPr>
              <a:t>23 p.to </a:t>
            </a:r>
            <a:r>
              <a:rPr lang="it-IT" altLang="it-IT" sz="1900" spc="-30" dirty="0">
                <a:solidFill>
                  <a:schemeClr val="bg1"/>
                </a:solidFill>
                <a:cs typeface="Arial" panose="020B0604020202020204" pitchFamily="34" charset="0"/>
              </a:rPr>
              <a:t>42</a:t>
            </a:r>
          </a:p>
        </p:txBody>
      </p:sp>
      <p:sp>
        <p:nvSpPr>
          <p:cNvPr id="2" name="Rettangolo 1"/>
          <p:cNvSpPr/>
          <p:nvPr/>
        </p:nvSpPr>
        <p:spPr>
          <a:xfrm>
            <a:off x="505314" y="5995340"/>
            <a:ext cx="81329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sz="1600" dirty="0">
                <a:solidFill>
                  <a:srgbClr val="C00000"/>
                </a:solidFill>
              </a:rPr>
              <a:t>NB: In caso di commesse di durata annuale i due criteri di valutazione sono alternativi</a:t>
            </a:r>
          </a:p>
        </p:txBody>
      </p:sp>
      <p:sp>
        <p:nvSpPr>
          <p:cNvPr id="5" name="Freccia a destra 4"/>
          <p:cNvSpPr/>
          <p:nvPr/>
        </p:nvSpPr>
        <p:spPr>
          <a:xfrm>
            <a:off x="4425846" y="2040670"/>
            <a:ext cx="288032" cy="216024"/>
          </a:xfrm>
          <a:prstGeom prst="right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Freccia a destra 26"/>
          <p:cNvSpPr/>
          <p:nvPr/>
        </p:nvSpPr>
        <p:spPr>
          <a:xfrm>
            <a:off x="4425846" y="3372902"/>
            <a:ext cx="288032" cy="216024"/>
          </a:xfrm>
          <a:prstGeom prst="right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PAG.29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32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124744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it-IT"/>
            </a:defPPr>
            <a:lvl1pPr defTabSz="457200" eaLnBrk="1" hangingPunct="1">
              <a:spcBef>
                <a:spcPct val="50000"/>
              </a:spcBef>
              <a:defRPr sz="3500" spc="-100">
                <a:solidFill>
                  <a:srgbClr val="364D47"/>
                </a:solidFill>
                <a:latin typeface="Century Gothic"/>
                <a:ea typeface="ＭＳ Ｐゴシック" pitchFamily="34" charset="-128"/>
                <a:cs typeface="Century Gothic"/>
              </a:defRPr>
            </a:lvl1pPr>
            <a:lvl2pPr marL="742950" indent="-285750">
              <a:defRPr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DEFINIZIONE DEI COSTI DI COMMESSA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1/2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cxnSp>
        <p:nvCxnSpPr>
          <p:cNvPr id="7" name="Connettore 2 2"/>
          <p:cNvCxnSpPr>
            <a:cxnSpLocks noChangeShapeType="1"/>
          </p:cNvCxnSpPr>
          <p:nvPr/>
        </p:nvCxnSpPr>
        <p:spPr bwMode="auto">
          <a:xfrm>
            <a:off x="1566292" y="2219151"/>
            <a:ext cx="1587" cy="31289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CasellaDiTesto 9"/>
          <p:cNvSpPr txBox="1">
            <a:spLocks noChangeArrowheads="1"/>
          </p:cNvSpPr>
          <p:nvPr/>
        </p:nvSpPr>
        <p:spPr bwMode="auto">
          <a:xfrm>
            <a:off x="35496" y="3170064"/>
            <a:ext cx="15478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latin typeface="+mj-lt"/>
              </a:rPr>
              <a:t>Firma del </a:t>
            </a:r>
            <a:br>
              <a:rPr lang="it-IT" altLang="it-IT" sz="1800" dirty="0">
                <a:latin typeface="+mj-lt"/>
              </a:rPr>
            </a:br>
            <a:r>
              <a:rPr lang="it-IT" altLang="it-IT" sz="1800" dirty="0">
                <a:latin typeface="+mj-lt"/>
              </a:rPr>
              <a:t>contratto</a:t>
            </a:r>
          </a:p>
        </p:txBody>
      </p:sp>
      <p:cxnSp>
        <p:nvCxnSpPr>
          <p:cNvPr id="11" name="Connettore 1 4"/>
          <p:cNvCxnSpPr>
            <a:cxnSpLocks noChangeShapeType="1"/>
          </p:cNvCxnSpPr>
          <p:nvPr/>
        </p:nvCxnSpPr>
        <p:spPr bwMode="auto">
          <a:xfrm flipV="1">
            <a:off x="1350392" y="3403426"/>
            <a:ext cx="323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Parentesi graffa chiusa 11"/>
          <p:cNvSpPr>
            <a:spLocks/>
          </p:cNvSpPr>
          <p:nvPr/>
        </p:nvSpPr>
        <p:spPr bwMode="auto">
          <a:xfrm>
            <a:off x="1710754" y="2335039"/>
            <a:ext cx="285750" cy="1068387"/>
          </a:xfrm>
          <a:prstGeom prst="rightBrace">
            <a:avLst>
              <a:gd name="adj1" fmla="val 8326"/>
              <a:gd name="adj2" fmla="val 50000"/>
            </a:avLst>
          </a:prstGeom>
          <a:noFill/>
          <a:ln w="19050">
            <a:solidFill>
              <a:srgbClr val="364D4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+mj-lt"/>
            </a:endParaRPr>
          </a:p>
        </p:txBody>
      </p:sp>
      <p:sp>
        <p:nvSpPr>
          <p:cNvPr id="15" name="CasellaDiTesto 9"/>
          <p:cNvSpPr txBox="1">
            <a:spLocks noChangeArrowheads="1"/>
          </p:cNvSpPr>
          <p:nvPr/>
        </p:nvSpPr>
        <p:spPr bwMode="auto">
          <a:xfrm>
            <a:off x="32766" y="5156026"/>
            <a:ext cx="15478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latin typeface="+mj-lt"/>
              </a:rPr>
              <a:t>Inizio </a:t>
            </a:r>
            <a:br>
              <a:rPr lang="it-IT" altLang="it-IT" sz="1800">
                <a:latin typeface="+mj-lt"/>
              </a:rPr>
            </a:br>
            <a:r>
              <a:rPr lang="it-IT" altLang="it-IT" sz="1800">
                <a:latin typeface="+mj-lt"/>
              </a:rPr>
              <a:t>dei lavori</a:t>
            </a:r>
          </a:p>
        </p:txBody>
      </p:sp>
      <p:cxnSp>
        <p:nvCxnSpPr>
          <p:cNvPr id="16" name="Connettore 1 48"/>
          <p:cNvCxnSpPr>
            <a:cxnSpLocks noChangeShapeType="1"/>
          </p:cNvCxnSpPr>
          <p:nvPr/>
        </p:nvCxnSpPr>
        <p:spPr bwMode="auto">
          <a:xfrm flipV="1">
            <a:off x="1350392" y="5419551"/>
            <a:ext cx="323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Parentesi graffa chiusa 11"/>
          <p:cNvSpPr>
            <a:spLocks/>
          </p:cNvSpPr>
          <p:nvPr/>
        </p:nvSpPr>
        <p:spPr bwMode="auto">
          <a:xfrm>
            <a:off x="1712342" y="3403426"/>
            <a:ext cx="284162" cy="2016125"/>
          </a:xfrm>
          <a:prstGeom prst="rightBrace">
            <a:avLst>
              <a:gd name="adj1" fmla="val 8343"/>
              <a:gd name="adj2" fmla="val 50000"/>
            </a:avLst>
          </a:prstGeom>
          <a:noFill/>
          <a:ln w="19050">
            <a:solidFill>
              <a:srgbClr val="364D4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+mj-lt"/>
            </a:endParaRPr>
          </a:p>
        </p:txBody>
      </p:sp>
      <p:cxnSp>
        <p:nvCxnSpPr>
          <p:cNvPr id="21" name="Connettore 4 6"/>
          <p:cNvCxnSpPr>
            <a:cxnSpLocks noChangeShapeType="1"/>
          </p:cNvCxnSpPr>
          <p:nvPr/>
        </p:nvCxnSpPr>
        <p:spPr bwMode="auto">
          <a:xfrm flipV="1">
            <a:off x="4052317" y="2384014"/>
            <a:ext cx="322262" cy="498539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364D47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ttore 4 8"/>
          <p:cNvCxnSpPr>
            <a:cxnSpLocks noChangeShapeType="1"/>
          </p:cNvCxnSpPr>
          <p:nvPr/>
        </p:nvCxnSpPr>
        <p:spPr bwMode="auto">
          <a:xfrm>
            <a:off x="4052317" y="2882553"/>
            <a:ext cx="322262" cy="526172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364D47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Connettore 2 15"/>
          <p:cNvCxnSpPr>
            <a:cxnSpLocks noChangeShapeType="1"/>
          </p:cNvCxnSpPr>
          <p:nvPr/>
        </p:nvCxnSpPr>
        <p:spPr bwMode="auto">
          <a:xfrm>
            <a:off x="4067944" y="5074380"/>
            <a:ext cx="287337" cy="0"/>
          </a:xfrm>
          <a:prstGeom prst="straightConnector1">
            <a:avLst/>
          </a:prstGeom>
          <a:noFill/>
          <a:ln w="19050">
            <a:solidFill>
              <a:srgbClr val="364D47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Connettore 2 69"/>
          <p:cNvCxnSpPr>
            <a:cxnSpLocks noChangeShapeType="1"/>
          </p:cNvCxnSpPr>
          <p:nvPr/>
        </p:nvCxnSpPr>
        <p:spPr bwMode="auto">
          <a:xfrm>
            <a:off x="1566292" y="5348114"/>
            <a:ext cx="0" cy="6477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" name="CasellaDiTesto 8"/>
          <p:cNvSpPr txBox="1">
            <a:spLocks noChangeArrowheads="1"/>
          </p:cNvSpPr>
          <p:nvPr/>
        </p:nvSpPr>
        <p:spPr bwMode="auto">
          <a:xfrm>
            <a:off x="1639317" y="5841826"/>
            <a:ext cx="2873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latin typeface="+mj-lt"/>
              </a:rPr>
              <a:t>t</a:t>
            </a:r>
          </a:p>
        </p:txBody>
      </p:sp>
      <p:cxnSp>
        <p:nvCxnSpPr>
          <p:cNvPr id="29" name="Connettore 2 28"/>
          <p:cNvCxnSpPr/>
          <p:nvPr/>
        </p:nvCxnSpPr>
        <p:spPr>
          <a:xfrm>
            <a:off x="6390704" y="3408725"/>
            <a:ext cx="216000" cy="0"/>
          </a:xfrm>
          <a:prstGeom prst="straightConnector1">
            <a:avLst/>
          </a:prstGeom>
          <a:ln w="19050">
            <a:solidFill>
              <a:srgbClr val="364D47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6381126" y="5074379"/>
            <a:ext cx="216000" cy="0"/>
          </a:xfrm>
          <a:prstGeom prst="straightConnector1">
            <a:avLst/>
          </a:prstGeom>
          <a:ln w="19050">
            <a:solidFill>
              <a:srgbClr val="364D47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ttangolo arrotondato 31"/>
          <p:cNvSpPr/>
          <p:nvPr/>
        </p:nvSpPr>
        <p:spPr>
          <a:xfrm>
            <a:off x="1996504" y="2348880"/>
            <a:ext cx="2055813" cy="1021556"/>
          </a:xfrm>
          <a:prstGeom prst="roundRect">
            <a:avLst/>
          </a:prstGeom>
          <a:solidFill>
            <a:srgbClr val="364D47"/>
          </a:solidFill>
          <a:ln w="9525">
            <a:solidFill>
              <a:srgbClr val="364D47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it-IT" altLang="it-IT" dirty="0">
                <a:solidFill>
                  <a:schemeClr val="bg1"/>
                </a:solidFill>
              </a:rPr>
              <a:t>1</a:t>
            </a:r>
            <a:r>
              <a:rPr lang="it-IT" altLang="it-IT" b="1" dirty="0">
                <a:solidFill>
                  <a:schemeClr val="bg1"/>
                </a:solidFill>
              </a:rPr>
              <a:t>. Costi acquisizione</a:t>
            </a:r>
            <a:br>
              <a:rPr lang="it-IT" altLang="it-IT" b="1" dirty="0">
                <a:solidFill>
                  <a:schemeClr val="bg1"/>
                </a:solidFill>
              </a:rPr>
            </a:br>
            <a:r>
              <a:rPr lang="it-IT" altLang="it-IT" b="1" dirty="0">
                <a:solidFill>
                  <a:schemeClr val="bg1"/>
                </a:solidFill>
              </a:rPr>
              <a:t>«commessa</a:t>
            </a:r>
            <a:r>
              <a:rPr lang="it-IT" altLang="it-IT" b="1" dirty="0" smtClean="0">
                <a:solidFill>
                  <a:schemeClr val="bg1"/>
                </a:solidFill>
              </a:rPr>
              <a:t>»</a:t>
            </a:r>
            <a:endParaRPr lang="it-IT" altLang="it-IT" b="1" dirty="0">
              <a:solidFill>
                <a:schemeClr val="bg1"/>
              </a:solidFill>
            </a:endParaRPr>
          </a:p>
        </p:txBody>
      </p:sp>
      <p:sp>
        <p:nvSpPr>
          <p:cNvPr id="37" name="Rettangolo arrotondato 36"/>
          <p:cNvSpPr/>
          <p:nvPr/>
        </p:nvSpPr>
        <p:spPr>
          <a:xfrm>
            <a:off x="1996504" y="4730135"/>
            <a:ext cx="2055813" cy="715089"/>
          </a:xfrm>
          <a:prstGeom prst="roundRect">
            <a:avLst/>
          </a:prstGeom>
          <a:solidFill>
            <a:srgbClr val="364D47"/>
          </a:solidFill>
          <a:ln w="9525">
            <a:solidFill>
              <a:srgbClr val="364D47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it-IT" altLang="it-IT" dirty="0">
                <a:solidFill>
                  <a:schemeClr val="bg1"/>
                </a:solidFill>
              </a:rPr>
              <a:t>2. </a:t>
            </a:r>
            <a:r>
              <a:rPr lang="it-IT" altLang="it-IT" b="1" dirty="0">
                <a:solidFill>
                  <a:schemeClr val="bg1"/>
                </a:solidFill>
              </a:rPr>
              <a:t>Costi </a:t>
            </a:r>
            <a:r>
              <a:rPr lang="it-IT" altLang="it-IT" b="1" dirty="0" err="1">
                <a:solidFill>
                  <a:schemeClr val="bg1"/>
                </a:solidFill>
              </a:rPr>
              <a:t>pre</a:t>
            </a:r>
            <a:r>
              <a:rPr lang="it-IT" altLang="it-IT" b="1" dirty="0">
                <a:solidFill>
                  <a:schemeClr val="bg1"/>
                </a:solidFill>
              </a:rPr>
              <a:t>-operativi</a:t>
            </a:r>
          </a:p>
        </p:txBody>
      </p:sp>
      <p:sp>
        <p:nvSpPr>
          <p:cNvPr id="38" name="Rettangolo arrotondato 37"/>
          <p:cNvSpPr/>
          <p:nvPr/>
        </p:nvSpPr>
        <p:spPr>
          <a:xfrm>
            <a:off x="4374579" y="4725144"/>
            <a:ext cx="1997621" cy="71640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altLang="it-IT" dirty="0">
                <a:solidFill>
                  <a:schemeClr val="tx1"/>
                </a:solidFill>
              </a:rPr>
              <a:t>Costi di commessa</a:t>
            </a:r>
          </a:p>
        </p:txBody>
      </p:sp>
      <p:sp>
        <p:nvSpPr>
          <p:cNvPr id="39" name="Rettangolo arrotondato 38"/>
          <p:cNvSpPr/>
          <p:nvPr/>
        </p:nvSpPr>
        <p:spPr>
          <a:xfrm>
            <a:off x="4374578" y="2852936"/>
            <a:ext cx="1997621" cy="113439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altLang="it-IT" u="sng" dirty="0">
                <a:solidFill>
                  <a:schemeClr val="tx1"/>
                </a:solidFill>
              </a:rPr>
              <a:t>Possibile alternativa</a:t>
            </a:r>
          </a:p>
          <a:p>
            <a:pPr algn="ctr" eaLnBrk="1" hangingPunct="1"/>
            <a:r>
              <a:rPr lang="it-IT" altLang="it-IT" dirty="0">
                <a:solidFill>
                  <a:schemeClr val="tx1"/>
                </a:solidFill>
              </a:rPr>
              <a:t>Costi di commessa</a:t>
            </a:r>
          </a:p>
        </p:txBody>
      </p:sp>
      <p:sp>
        <p:nvSpPr>
          <p:cNvPr id="40" name="Rettangolo arrotondato 39"/>
          <p:cNvSpPr/>
          <p:nvPr/>
        </p:nvSpPr>
        <p:spPr>
          <a:xfrm>
            <a:off x="4405199" y="1916832"/>
            <a:ext cx="1997621" cy="85998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altLang="it-IT" u="sng" dirty="0">
                <a:solidFill>
                  <a:schemeClr val="tx1"/>
                </a:solidFill>
              </a:rPr>
              <a:t>Regola generale</a:t>
            </a:r>
          </a:p>
          <a:p>
            <a:pPr algn="ctr" eaLnBrk="1" hangingPunct="1"/>
            <a:r>
              <a:rPr lang="it-IT" altLang="it-IT" dirty="0">
                <a:solidFill>
                  <a:schemeClr val="tx1"/>
                </a:solidFill>
              </a:rPr>
              <a:t>Conto economico</a:t>
            </a:r>
          </a:p>
        </p:txBody>
      </p:sp>
      <p:sp>
        <p:nvSpPr>
          <p:cNvPr id="42" name="Rettangolo arrotondato 41"/>
          <p:cNvSpPr/>
          <p:nvPr/>
        </p:nvSpPr>
        <p:spPr>
          <a:xfrm>
            <a:off x="6606704" y="2363167"/>
            <a:ext cx="2213768" cy="2073945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9875" lvl="0" indent="-269875" algn="just" eaLnBrk="1" hangingPunct="1">
              <a:buFont typeface="Wingdings" panose="05000000000000000000" pitchFamily="2" charset="2"/>
              <a:buChar char="ü"/>
              <a:tabLst>
                <a:tab pos="182563" algn="l"/>
              </a:tabLst>
            </a:pPr>
            <a:r>
              <a:rPr lang="it-IT" altLang="it-IT" dirty="0">
                <a:solidFill>
                  <a:prstClr val="black"/>
                </a:solidFill>
                <a:cs typeface="Arial" charset="0"/>
              </a:rPr>
              <a:t>Costi specifici</a:t>
            </a:r>
          </a:p>
          <a:p>
            <a:pPr marL="269875" lvl="0" indent="-269875" algn="just" eaLnBrk="1" hangingPunct="1">
              <a:buFont typeface="Wingdings" panose="05000000000000000000" pitchFamily="2" charset="2"/>
              <a:buChar char="ü"/>
              <a:tabLst>
                <a:tab pos="182563" algn="l"/>
              </a:tabLst>
            </a:pPr>
            <a:r>
              <a:rPr lang="it-IT" altLang="it-IT" dirty="0">
                <a:solidFill>
                  <a:prstClr val="black"/>
                </a:solidFill>
                <a:cs typeface="Arial" charset="0"/>
              </a:rPr>
              <a:t>Annualità acquisizione commessa</a:t>
            </a:r>
          </a:p>
          <a:p>
            <a:pPr marL="269875" lvl="0" indent="-269875" algn="just" eaLnBrk="1" hangingPunct="1">
              <a:buFont typeface="Wingdings" panose="05000000000000000000" pitchFamily="2" charset="2"/>
              <a:buChar char="ü"/>
              <a:tabLst>
                <a:tab pos="182563" algn="l"/>
              </a:tabLst>
            </a:pPr>
            <a:r>
              <a:rPr lang="it-IT" altLang="it-IT" dirty="0">
                <a:solidFill>
                  <a:prstClr val="black"/>
                </a:solidFill>
                <a:cs typeface="Arial" charset="0"/>
              </a:rPr>
              <a:t>Misurati attendibilmente</a:t>
            </a:r>
          </a:p>
          <a:p>
            <a:pPr marL="269875" lvl="0" indent="-269875" algn="just" eaLnBrk="1" hangingPunct="1">
              <a:buFont typeface="Wingdings" panose="05000000000000000000" pitchFamily="2" charset="2"/>
              <a:buChar char="ü"/>
              <a:tabLst>
                <a:tab pos="182563" algn="l"/>
              </a:tabLst>
            </a:pPr>
            <a:r>
              <a:rPr lang="it-IT" altLang="it-IT" dirty="0">
                <a:solidFill>
                  <a:prstClr val="black"/>
                </a:solidFill>
                <a:cs typeface="Arial" charset="0"/>
              </a:rPr>
              <a:t>Recuperabili</a:t>
            </a:r>
          </a:p>
        </p:txBody>
      </p:sp>
      <p:sp>
        <p:nvSpPr>
          <p:cNvPr id="43" name="Rettangolo arrotondato 42"/>
          <p:cNvSpPr/>
          <p:nvPr/>
        </p:nvSpPr>
        <p:spPr>
          <a:xfrm>
            <a:off x="6641213" y="4645853"/>
            <a:ext cx="2179259" cy="857052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altLang="it-IT" dirty="0">
                <a:solidFill>
                  <a:schemeClr val="tx1"/>
                </a:solidFill>
              </a:rPr>
              <a:t>Ripartizione lungo la durata della commessa</a:t>
            </a:r>
          </a:p>
        </p:txBody>
      </p:sp>
      <p:sp>
        <p:nvSpPr>
          <p:cNvPr id="27" name="CasellaDiTesto 26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PAG.30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65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nettore 4 6"/>
          <p:cNvCxnSpPr>
            <a:cxnSpLocks noChangeShapeType="1"/>
          </p:cNvCxnSpPr>
          <p:nvPr/>
        </p:nvCxnSpPr>
        <p:spPr bwMode="auto">
          <a:xfrm flipV="1">
            <a:off x="4120328" y="2226185"/>
            <a:ext cx="322262" cy="1008000"/>
          </a:xfrm>
          <a:prstGeom prst="bentConnector3">
            <a:avLst>
              <a:gd name="adj1" fmla="val 52987"/>
            </a:avLst>
          </a:prstGeom>
          <a:noFill/>
          <a:ln w="19050">
            <a:solidFill>
              <a:srgbClr val="364D47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ttore 4 8"/>
          <p:cNvCxnSpPr>
            <a:cxnSpLocks noChangeShapeType="1"/>
          </p:cNvCxnSpPr>
          <p:nvPr/>
        </p:nvCxnSpPr>
        <p:spPr bwMode="auto">
          <a:xfrm>
            <a:off x="4120328" y="3248811"/>
            <a:ext cx="322262" cy="526172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364D47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Connettore 2 28"/>
          <p:cNvCxnSpPr/>
          <p:nvPr/>
        </p:nvCxnSpPr>
        <p:spPr>
          <a:xfrm>
            <a:off x="5697391" y="3767492"/>
            <a:ext cx="216000" cy="0"/>
          </a:xfrm>
          <a:prstGeom prst="straightConnector1">
            <a:avLst/>
          </a:prstGeom>
          <a:ln w="19050">
            <a:solidFill>
              <a:srgbClr val="364D47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ttangolo arrotondato 31"/>
          <p:cNvSpPr/>
          <p:nvPr/>
        </p:nvSpPr>
        <p:spPr>
          <a:xfrm>
            <a:off x="2043537" y="2728388"/>
            <a:ext cx="2055813" cy="1021556"/>
          </a:xfrm>
          <a:prstGeom prst="roundRect">
            <a:avLst/>
          </a:prstGeom>
          <a:solidFill>
            <a:srgbClr val="364D47"/>
          </a:solidFill>
          <a:ln w="9525">
            <a:solidFill>
              <a:srgbClr val="364D47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it-IT" altLang="it-IT" dirty="0">
                <a:solidFill>
                  <a:prstClr val="white"/>
                </a:solidFill>
              </a:rPr>
              <a:t>3. </a:t>
            </a:r>
            <a:r>
              <a:rPr lang="it-IT" altLang="it-IT" b="1" dirty="0">
                <a:solidFill>
                  <a:prstClr val="white"/>
                </a:solidFill>
              </a:rPr>
              <a:t>Costi di commessa «in senso stretto»</a:t>
            </a:r>
          </a:p>
        </p:txBody>
      </p:sp>
      <p:sp>
        <p:nvSpPr>
          <p:cNvPr id="37" name="Rettangolo arrotondato 36"/>
          <p:cNvSpPr/>
          <p:nvPr/>
        </p:nvSpPr>
        <p:spPr>
          <a:xfrm>
            <a:off x="2043537" y="4890369"/>
            <a:ext cx="2055813" cy="715089"/>
          </a:xfrm>
          <a:prstGeom prst="roundRect">
            <a:avLst/>
          </a:prstGeom>
          <a:solidFill>
            <a:srgbClr val="364D47"/>
          </a:solidFill>
          <a:ln w="9525">
            <a:solidFill>
              <a:srgbClr val="364D47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it-IT" altLang="it-IT" dirty="0">
                <a:solidFill>
                  <a:prstClr val="white"/>
                </a:solidFill>
              </a:rPr>
              <a:t>4. </a:t>
            </a:r>
            <a:r>
              <a:rPr lang="it-IT" altLang="it-IT" b="1" dirty="0">
                <a:solidFill>
                  <a:prstClr val="white"/>
                </a:solidFill>
              </a:rPr>
              <a:t>Costi post-commessa</a:t>
            </a:r>
          </a:p>
        </p:txBody>
      </p:sp>
      <p:sp>
        <p:nvSpPr>
          <p:cNvPr id="38" name="Rettangolo arrotondato 37"/>
          <p:cNvSpPr/>
          <p:nvPr/>
        </p:nvSpPr>
        <p:spPr>
          <a:xfrm>
            <a:off x="4442590" y="4530329"/>
            <a:ext cx="4471099" cy="1078577"/>
          </a:xfrm>
          <a:prstGeom prst="roundRect">
            <a:avLst>
              <a:gd name="adj" fmla="val 8635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altLang="it-IT" sz="1750" spc="-30" dirty="0">
                <a:solidFill>
                  <a:srgbClr val="C00000"/>
                </a:solidFill>
              </a:rPr>
              <a:t>Accantonamenti per oneri </a:t>
            </a:r>
            <a:r>
              <a:rPr lang="it-IT" altLang="it-IT" sz="1750" spc="-30" dirty="0" smtClean="0">
                <a:solidFill>
                  <a:srgbClr val="C00000"/>
                </a:solidFill>
              </a:rPr>
              <a:t>futuri </a:t>
            </a:r>
            <a:r>
              <a:rPr lang="it-IT" altLang="it-IT" sz="1750" spc="-30" dirty="0" smtClean="0">
                <a:solidFill>
                  <a:srgbClr val="C00000"/>
                </a:solidFill>
                <a:sym typeface="Wingdings"/>
              </a:rPr>
              <a:t> e</a:t>
            </a:r>
            <a:r>
              <a:rPr lang="it-IT" altLang="it-IT" sz="1750" spc="-30" dirty="0" smtClean="0">
                <a:solidFill>
                  <a:srgbClr val="C00000"/>
                </a:solidFill>
              </a:rPr>
              <a:t>videnza </a:t>
            </a:r>
            <a:r>
              <a:rPr lang="it-IT" altLang="it-IT" sz="1750" spc="-30" dirty="0">
                <a:solidFill>
                  <a:srgbClr val="C00000"/>
                </a:solidFill>
              </a:rPr>
              <a:t>specifica al termine della commessa</a:t>
            </a:r>
          </a:p>
          <a:p>
            <a:pPr eaLnBrk="1" hangingPunct="1"/>
            <a:r>
              <a:rPr lang="it-IT" altLang="it-IT" sz="1750" spc="-30" dirty="0">
                <a:solidFill>
                  <a:srgbClr val="C00000"/>
                </a:solidFill>
              </a:rPr>
              <a:t>Posta correttiva delle </a:t>
            </a:r>
            <a:r>
              <a:rPr lang="it-IT" altLang="it-IT" sz="1750" spc="-30" dirty="0" smtClean="0">
                <a:solidFill>
                  <a:srgbClr val="C00000"/>
                </a:solidFill>
              </a:rPr>
              <a:t>rimanenze </a:t>
            </a:r>
            <a:r>
              <a:rPr lang="it-IT" altLang="it-IT" sz="1750" spc="-30" dirty="0" smtClean="0">
                <a:solidFill>
                  <a:srgbClr val="C00000"/>
                </a:solidFill>
                <a:sym typeface="Wingdings"/>
              </a:rPr>
              <a:t> f</a:t>
            </a:r>
            <a:r>
              <a:rPr lang="it-IT" altLang="it-IT" sz="1750" spc="-30" dirty="0" smtClean="0">
                <a:solidFill>
                  <a:srgbClr val="C00000"/>
                </a:solidFill>
              </a:rPr>
              <a:t>ino </a:t>
            </a:r>
            <a:r>
              <a:rPr lang="it-IT" altLang="it-IT" sz="1750" spc="-30" dirty="0">
                <a:solidFill>
                  <a:srgbClr val="C00000"/>
                </a:solidFill>
              </a:rPr>
              <a:t>al termine della commessa </a:t>
            </a:r>
          </a:p>
        </p:txBody>
      </p:sp>
      <p:sp>
        <p:nvSpPr>
          <p:cNvPr id="39" name="Rettangolo arrotondato 38"/>
          <p:cNvSpPr/>
          <p:nvPr/>
        </p:nvSpPr>
        <p:spPr>
          <a:xfrm>
            <a:off x="4442589" y="3484532"/>
            <a:ext cx="1236949" cy="54000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altLang="it-IT" dirty="0" smtClean="0">
                <a:solidFill>
                  <a:prstClr val="black"/>
                </a:solidFill>
              </a:rPr>
              <a:t>MAI</a:t>
            </a:r>
            <a:endParaRPr lang="it-IT" altLang="it-IT" dirty="0">
              <a:solidFill>
                <a:prstClr val="black"/>
              </a:solidFill>
            </a:endParaRPr>
          </a:p>
        </p:txBody>
      </p:sp>
      <p:sp>
        <p:nvSpPr>
          <p:cNvPr id="40" name="Rettangolo arrotondato 39"/>
          <p:cNvSpPr/>
          <p:nvPr/>
        </p:nvSpPr>
        <p:spPr>
          <a:xfrm>
            <a:off x="4473210" y="1938041"/>
            <a:ext cx="1236949" cy="54000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altLang="it-IT" dirty="0" smtClean="0">
                <a:solidFill>
                  <a:prstClr val="black"/>
                </a:solidFill>
              </a:rPr>
              <a:t>SEMPRE</a:t>
            </a:r>
            <a:endParaRPr lang="it-IT" altLang="it-IT" dirty="0">
              <a:solidFill>
                <a:prstClr val="black"/>
              </a:solidFill>
            </a:endParaRPr>
          </a:p>
        </p:txBody>
      </p:sp>
      <p:sp>
        <p:nvSpPr>
          <p:cNvPr id="42" name="Rettangolo arrotondato 41"/>
          <p:cNvSpPr/>
          <p:nvPr/>
        </p:nvSpPr>
        <p:spPr>
          <a:xfrm>
            <a:off x="5936155" y="1672472"/>
            <a:ext cx="2880320" cy="1183695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2563" indent="-182563" algn="just" eaLnBrk="1" hangingPunct="1">
              <a:buFont typeface="Wingdings" panose="05000000000000000000" pitchFamily="2" charset="2"/>
              <a:buChar char="ü"/>
              <a:tabLst>
                <a:tab pos="182563" algn="l"/>
              </a:tabLst>
            </a:pPr>
            <a:r>
              <a:rPr lang="it-IT" altLang="it-IT" dirty="0" smtClean="0">
                <a:solidFill>
                  <a:prstClr val="black"/>
                </a:solidFill>
                <a:cs typeface="Arial" charset="0"/>
              </a:rPr>
              <a:t>Materiali</a:t>
            </a:r>
            <a:endParaRPr lang="it-IT" altLang="it-IT" dirty="0">
              <a:solidFill>
                <a:prstClr val="black"/>
              </a:solidFill>
              <a:cs typeface="Arial" charset="0"/>
            </a:endParaRPr>
          </a:p>
          <a:p>
            <a:pPr marL="182563" indent="-182563" algn="just" eaLnBrk="1" hangingPunct="1">
              <a:buFont typeface="Wingdings" panose="05000000000000000000" pitchFamily="2" charset="2"/>
              <a:buChar char="ü"/>
              <a:tabLst>
                <a:tab pos="182563" algn="l"/>
              </a:tabLst>
            </a:pPr>
            <a:r>
              <a:rPr lang="it-IT" altLang="it-IT" dirty="0" smtClean="0">
                <a:solidFill>
                  <a:prstClr val="black"/>
                </a:solidFill>
                <a:cs typeface="Arial" charset="0"/>
              </a:rPr>
              <a:t>Manodopera</a:t>
            </a:r>
            <a:endParaRPr lang="it-IT" altLang="it-IT" dirty="0">
              <a:solidFill>
                <a:prstClr val="black"/>
              </a:solidFill>
              <a:cs typeface="Arial" charset="0"/>
            </a:endParaRPr>
          </a:p>
          <a:p>
            <a:pPr marL="182563" indent="-182563" algn="just" eaLnBrk="1" hangingPunct="1">
              <a:buFont typeface="Wingdings" panose="05000000000000000000" pitchFamily="2" charset="2"/>
              <a:buChar char="ü"/>
              <a:tabLst>
                <a:tab pos="182563" algn="l"/>
              </a:tabLst>
            </a:pPr>
            <a:r>
              <a:rPr lang="it-IT" altLang="it-IT" dirty="0" smtClean="0">
                <a:solidFill>
                  <a:prstClr val="black"/>
                </a:solidFill>
                <a:cs typeface="Arial" charset="0"/>
              </a:rPr>
              <a:t>Ammortamenti</a:t>
            </a:r>
            <a:endParaRPr lang="it-IT" altLang="it-IT" dirty="0">
              <a:solidFill>
                <a:prstClr val="black"/>
              </a:solidFill>
              <a:cs typeface="Arial" charset="0"/>
            </a:endParaRPr>
          </a:p>
          <a:p>
            <a:pPr marL="182563" indent="-182563" algn="just" eaLnBrk="1" hangingPunct="1">
              <a:buFont typeface="Wingdings" panose="05000000000000000000" pitchFamily="2" charset="2"/>
              <a:buChar char="ü"/>
              <a:tabLst>
                <a:tab pos="182563" algn="l"/>
              </a:tabLst>
            </a:pPr>
            <a:r>
              <a:rPr lang="it-IT" altLang="it-IT" dirty="0" smtClean="0">
                <a:solidFill>
                  <a:prstClr val="black"/>
                </a:solidFill>
                <a:cs typeface="Arial" charset="0"/>
              </a:rPr>
              <a:t>Ecc</a:t>
            </a:r>
            <a:r>
              <a:rPr lang="it-IT" altLang="it-IT" dirty="0">
                <a:solidFill>
                  <a:prstClr val="black"/>
                </a:solidFill>
                <a:cs typeface="Arial" charset="0"/>
              </a:rPr>
              <a:t>.</a:t>
            </a:r>
          </a:p>
        </p:txBody>
      </p:sp>
      <p:cxnSp>
        <p:nvCxnSpPr>
          <p:cNvPr id="27" name="Connettore 2 2"/>
          <p:cNvCxnSpPr>
            <a:cxnSpLocks noChangeShapeType="1"/>
          </p:cNvCxnSpPr>
          <p:nvPr/>
        </p:nvCxnSpPr>
        <p:spPr bwMode="auto">
          <a:xfrm>
            <a:off x="1396529" y="2336231"/>
            <a:ext cx="0" cy="3816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Connettore 1 4"/>
          <p:cNvCxnSpPr>
            <a:cxnSpLocks noChangeShapeType="1"/>
          </p:cNvCxnSpPr>
          <p:nvPr/>
        </p:nvCxnSpPr>
        <p:spPr bwMode="auto">
          <a:xfrm flipV="1">
            <a:off x="1180629" y="2082231"/>
            <a:ext cx="395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0" name="Parentesi graffa chiusa 11"/>
          <p:cNvSpPr>
            <a:spLocks/>
          </p:cNvSpPr>
          <p:nvPr/>
        </p:nvSpPr>
        <p:spPr bwMode="auto">
          <a:xfrm>
            <a:off x="1615604" y="2093343"/>
            <a:ext cx="285750" cy="2478088"/>
          </a:xfrm>
          <a:prstGeom prst="rightBrace">
            <a:avLst>
              <a:gd name="adj1" fmla="val 8311"/>
              <a:gd name="adj2" fmla="val 50000"/>
            </a:avLst>
          </a:prstGeom>
          <a:noFill/>
          <a:ln w="19050">
            <a:solidFill>
              <a:srgbClr val="364D4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it-IT" altLang="it-IT">
              <a:solidFill>
                <a:prstClr val="black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31" name="CasellaDiTesto 9"/>
          <p:cNvSpPr txBox="1">
            <a:spLocks noChangeArrowheads="1"/>
          </p:cNvSpPr>
          <p:nvPr/>
        </p:nvSpPr>
        <p:spPr bwMode="auto">
          <a:xfrm>
            <a:off x="139799" y="1867774"/>
            <a:ext cx="137896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/>
              <a:t>Inizio </a:t>
            </a:r>
            <a:br>
              <a:rPr lang="it-IT" altLang="it-IT" sz="1800" dirty="0"/>
            </a:br>
            <a:r>
              <a:rPr lang="it-IT" altLang="it-IT" sz="1800" dirty="0"/>
              <a:t>dei lavori</a:t>
            </a:r>
          </a:p>
        </p:txBody>
      </p:sp>
      <p:cxnSp>
        <p:nvCxnSpPr>
          <p:cNvPr id="33" name="Connettore 1 48"/>
          <p:cNvCxnSpPr>
            <a:cxnSpLocks noChangeShapeType="1"/>
          </p:cNvCxnSpPr>
          <p:nvPr/>
        </p:nvCxnSpPr>
        <p:spPr bwMode="auto">
          <a:xfrm flipV="1">
            <a:off x="1198092" y="4571431"/>
            <a:ext cx="396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5" name="CasellaDiTesto 9"/>
          <p:cNvSpPr txBox="1">
            <a:spLocks noChangeArrowheads="1"/>
          </p:cNvSpPr>
          <p:nvPr/>
        </p:nvSpPr>
        <p:spPr bwMode="auto">
          <a:xfrm>
            <a:off x="-6821" y="4532070"/>
            <a:ext cx="15478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/>
              <a:t>Ultimazione lavori</a:t>
            </a:r>
          </a:p>
        </p:txBody>
      </p:sp>
      <p:sp>
        <p:nvSpPr>
          <p:cNvPr id="36" name="Parentesi graffa chiusa 11"/>
          <p:cNvSpPr>
            <a:spLocks/>
          </p:cNvSpPr>
          <p:nvPr/>
        </p:nvSpPr>
        <p:spPr bwMode="auto">
          <a:xfrm>
            <a:off x="1621954" y="4579367"/>
            <a:ext cx="285750" cy="1381125"/>
          </a:xfrm>
          <a:prstGeom prst="rightBrace">
            <a:avLst>
              <a:gd name="adj1" fmla="val 8326"/>
              <a:gd name="adj2" fmla="val 50000"/>
            </a:avLst>
          </a:prstGeom>
          <a:noFill/>
          <a:ln w="19050">
            <a:solidFill>
              <a:srgbClr val="364D4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it-IT" altLang="it-IT">
              <a:solidFill>
                <a:prstClr val="black"/>
              </a:solidFill>
              <a:latin typeface="Arial"/>
              <a:ea typeface="ＭＳ Ｐゴシック" pitchFamily="34" charset="-128"/>
            </a:endParaRPr>
          </a:p>
        </p:txBody>
      </p:sp>
      <p:cxnSp>
        <p:nvCxnSpPr>
          <p:cNvPr id="41" name="Connettore 2 27"/>
          <p:cNvCxnSpPr>
            <a:cxnSpLocks noChangeShapeType="1"/>
          </p:cNvCxnSpPr>
          <p:nvPr/>
        </p:nvCxnSpPr>
        <p:spPr bwMode="auto">
          <a:xfrm>
            <a:off x="1396529" y="1721868"/>
            <a:ext cx="0" cy="6477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4" name="CasellaDiTesto 8"/>
          <p:cNvSpPr txBox="1">
            <a:spLocks noChangeArrowheads="1"/>
          </p:cNvSpPr>
          <p:nvPr/>
        </p:nvSpPr>
        <p:spPr bwMode="auto">
          <a:xfrm>
            <a:off x="1469554" y="5960493"/>
            <a:ext cx="2873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t</a:t>
            </a:r>
          </a:p>
        </p:txBody>
      </p:sp>
      <p:sp>
        <p:nvSpPr>
          <p:cNvPr id="45" name="Rettangolo arrotondato 44"/>
          <p:cNvSpPr/>
          <p:nvPr/>
        </p:nvSpPr>
        <p:spPr>
          <a:xfrm>
            <a:off x="5907449" y="2946153"/>
            <a:ext cx="2992898" cy="1449754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82563" indent="-182563" eaLnBrk="1" hangingPunct="1">
              <a:buFont typeface="Wingdings" panose="05000000000000000000" pitchFamily="2" charset="2"/>
              <a:buChar char="ü"/>
              <a:tabLst>
                <a:tab pos="182563" algn="l"/>
              </a:tabLst>
            </a:pPr>
            <a:r>
              <a:rPr lang="it-IT" altLang="it-IT" sz="1750" dirty="0">
                <a:solidFill>
                  <a:prstClr val="black"/>
                </a:solidFill>
                <a:cs typeface="Arial" charset="0"/>
              </a:rPr>
              <a:t>Spese generali </a:t>
            </a:r>
            <a:r>
              <a:rPr lang="it-IT" altLang="it-IT" sz="1750" dirty="0" smtClean="0">
                <a:solidFill>
                  <a:prstClr val="black"/>
                </a:solidFill>
                <a:cs typeface="Arial" charset="0"/>
              </a:rPr>
              <a:t>amministrative</a:t>
            </a:r>
          </a:p>
          <a:p>
            <a:pPr marL="182563" indent="-182563" eaLnBrk="1" hangingPunct="1">
              <a:buFont typeface="Wingdings" panose="05000000000000000000" pitchFamily="2" charset="2"/>
              <a:buChar char="ü"/>
              <a:tabLst>
                <a:tab pos="182563" algn="l"/>
              </a:tabLst>
            </a:pPr>
            <a:r>
              <a:rPr lang="it-IT" altLang="it-IT" sz="1750" dirty="0" smtClean="0">
                <a:solidFill>
                  <a:prstClr val="black"/>
                </a:solidFill>
                <a:cs typeface="Arial" charset="0"/>
              </a:rPr>
              <a:t>Spese </a:t>
            </a:r>
            <a:r>
              <a:rPr lang="it-IT" altLang="it-IT" sz="1750" dirty="0">
                <a:solidFill>
                  <a:prstClr val="black"/>
                </a:solidFill>
                <a:cs typeface="Arial" charset="0"/>
              </a:rPr>
              <a:t>generali di vendita</a:t>
            </a:r>
          </a:p>
          <a:p>
            <a:pPr marL="182563" indent="-182563" eaLnBrk="1" hangingPunct="1">
              <a:buFont typeface="Wingdings" panose="05000000000000000000" pitchFamily="2" charset="2"/>
              <a:buChar char="ü"/>
              <a:tabLst>
                <a:tab pos="182563" algn="l"/>
              </a:tabLst>
            </a:pPr>
            <a:r>
              <a:rPr lang="it-IT" altLang="it-IT" sz="1750" dirty="0" smtClean="0">
                <a:solidFill>
                  <a:prstClr val="black"/>
                </a:solidFill>
                <a:cs typeface="Arial" charset="0"/>
              </a:rPr>
              <a:t>Spese </a:t>
            </a:r>
            <a:r>
              <a:rPr lang="it-IT" altLang="it-IT" sz="1750" dirty="0">
                <a:solidFill>
                  <a:prstClr val="black"/>
                </a:solidFill>
                <a:cs typeface="Arial" charset="0"/>
              </a:rPr>
              <a:t>generali di ricerca</a:t>
            </a:r>
          </a:p>
        </p:txBody>
      </p:sp>
      <p:cxnSp>
        <p:nvCxnSpPr>
          <p:cNvPr id="46" name="Connettore 2 45"/>
          <p:cNvCxnSpPr/>
          <p:nvPr/>
        </p:nvCxnSpPr>
        <p:spPr>
          <a:xfrm>
            <a:off x="5720155" y="2208041"/>
            <a:ext cx="216000" cy="0"/>
          </a:xfrm>
          <a:prstGeom prst="straightConnector1">
            <a:avLst/>
          </a:prstGeom>
          <a:ln w="19050">
            <a:solidFill>
              <a:srgbClr val="364D47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4 6"/>
          <p:cNvCxnSpPr>
            <a:cxnSpLocks noChangeShapeType="1"/>
          </p:cNvCxnSpPr>
          <p:nvPr/>
        </p:nvCxnSpPr>
        <p:spPr bwMode="auto">
          <a:xfrm flipV="1">
            <a:off x="4099350" y="4754365"/>
            <a:ext cx="322262" cy="498539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364D47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cxnSp>
        <p:nvCxnSpPr>
          <p:cNvPr id="48" name="Connettore 4 8"/>
          <p:cNvCxnSpPr>
            <a:cxnSpLocks noChangeShapeType="1"/>
          </p:cNvCxnSpPr>
          <p:nvPr/>
        </p:nvCxnSpPr>
        <p:spPr bwMode="auto">
          <a:xfrm>
            <a:off x="4099350" y="5254497"/>
            <a:ext cx="322262" cy="864000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364D47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Rettangolo arrotondato 48"/>
          <p:cNvSpPr/>
          <p:nvPr/>
        </p:nvSpPr>
        <p:spPr>
          <a:xfrm>
            <a:off x="4442589" y="5898481"/>
            <a:ext cx="4471099" cy="360000"/>
          </a:xfrm>
          <a:prstGeom prst="roundRect">
            <a:avLst>
              <a:gd name="adj" fmla="val 8635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altLang="it-IT" dirty="0">
                <a:solidFill>
                  <a:schemeClr val="tx1"/>
                </a:solidFill>
              </a:rPr>
              <a:t>Stanziamento in base al SAL </a:t>
            </a:r>
          </a:p>
        </p:txBody>
      </p:sp>
      <p:cxnSp>
        <p:nvCxnSpPr>
          <p:cNvPr id="5" name="Connettore 2 4"/>
          <p:cNvCxnSpPr/>
          <p:nvPr/>
        </p:nvCxnSpPr>
        <p:spPr>
          <a:xfrm flipH="1">
            <a:off x="6678139" y="5682481"/>
            <a:ext cx="1" cy="180000"/>
          </a:xfrm>
          <a:prstGeom prst="straightConnector1">
            <a:avLst/>
          </a:prstGeom>
          <a:ln w="19050">
            <a:solidFill>
              <a:srgbClr val="364D47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 Box 1027"/>
          <p:cNvSpPr txBox="1">
            <a:spLocks noChangeArrowheads="1"/>
          </p:cNvSpPr>
          <p:nvPr/>
        </p:nvSpPr>
        <p:spPr bwMode="auto">
          <a:xfrm>
            <a:off x="251520" y="1052736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it-IT"/>
            </a:defPPr>
            <a:lvl1pPr defTabSz="457200" eaLnBrk="1" hangingPunct="1">
              <a:spcBef>
                <a:spcPct val="50000"/>
              </a:spcBef>
              <a:defRPr sz="3500" spc="-100">
                <a:solidFill>
                  <a:srgbClr val="364D47"/>
                </a:solidFill>
                <a:latin typeface="Century Gothic"/>
                <a:ea typeface="ＭＳ Ｐゴシック" pitchFamily="34" charset="-128"/>
                <a:cs typeface="Century Gothic"/>
              </a:defRPr>
            </a:lvl1pPr>
            <a:lvl2pPr marL="742950" indent="-285750">
              <a:defRPr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DEFINIZIONE DEI COSTI DI COMMESSA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2/2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43" name="CasellaDiTesto 42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PAG.30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7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649702" y="1124744"/>
            <a:ext cx="7848872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TRATTAMENTO CONTABILE DEI COSTI POST COMMESSA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1407361" y="2194238"/>
            <a:ext cx="4350633" cy="464738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Costi post commessa - Esempio</a:t>
            </a:r>
          </a:p>
        </p:txBody>
      </p:sp>
      <p:graphicFrame>
        <p:nvGraphicFramePr>
          <p:cNvPr id="9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058647"/>
              </p:ext>
            </p:extLst>
          </p:nvPr>
        </p:nvGraphicFramePr>
        <p:xfrm>
          <a:off x="1437514" y="2779748"/>
          <a:ext cx="6336704" cy="3457564"/>
        </p:xfrm>
        <a:graphic>
          <a:graphicData uri="http://schemas.openxmlformats.org/drawingml/2006/table">
            <a:tbl>
              <a:tblPr/>
              <a:tblGrid>
                <a:gridCol w="5034730"/>
                <a:gridCol w="1301974"/>
              </a:tblGrid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RICAVI COMMESSA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100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COSTI COMMESSA </a:t>
                      </a: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ANNO 1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30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COSTI COMMESSA </a:t>
                      </a: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ANNO 2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20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COSTI COMMESSA </a:t>
                      </a: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ANNO 3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10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COSTI POST COMMESSA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10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RIPARTIZIONE COSTI POST COMMESSA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COSTI POST COMMESSA </a:t>
                      </a: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ANNO 1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5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COSTI </a:t>
                      </a: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POST </a:t>
                      </a: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COMMESSA </a:t>
                      </a: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ANNO 2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3,33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COSTI POST COMMESSA </a:t>
                      </a: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ANNO 3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charset="0"/>
                        <a:cs typeface="Arial" charset="0"/>
                      </a:endParaRP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1,67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UTILE COMMESSA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charset="0"/>
                          <a:cs typeface="Arial" charset="0"/>
                        </a:rPr>
                        <a:t>30</a:t>
                      </a:r>
                    </a:p>
                  </a:txBody>
                  <a:tcPr marL="9526" marR="9526" marT="952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PAG.31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67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109609"/>
              </p:ext>
            </p:extLst>
          </p:nvPr>
        </p:nvGraphicFramePr>
        <p:xfrm>
          <a:off x="484477" y="2036887"/>
          <a:ext cx="5788039" cy="219373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39568"/>
                <a:gridCol w="1008112"/>
                <a:gridCol w="2160240"/>
                <a:gridCol w="1080119"/>
              </a:tblGrid>
              <a:tr h="28414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0" dirty="0" smtClean="0"/>
                        <a:t>Anno 1</a:t>
                      </a:r>
                      <a:endParaRPr lang="en-GB" sz="1800" kern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45651" marB="45651" anchor="b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A5A5"/>
                    </a:solidFill>
                  </a:tcPr>
                </a:tc>
              </a:tr>
              <a:tr h="2841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Preventivo di costo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Calcolo SAL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SAL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Costi anno 1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30.000/60.000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50%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Costi anno 2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50.000/60.000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83,33%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Costi anno 3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60.000/60.000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100%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8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Totale costi</a:t>
                      </a: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60.000</a:t>
                      </a: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7" name="Rettangolo arrotondato 6"/>
          <p:cNvSpPr/>
          <p:nvPr/>
        </p:nvSpPr>
        <p:spPr>
          <a:xfrm>
            <a:off x="4228894" y="1904174"/>
            <a:ext cx="4104456" cy="409663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Costi post commessa - Esempio</a:t>
            </a:r>
          </a:p>
        </p:txBody>
      </p:sp>
      <p:graphicFrame>
        <p:nvGraphicFramePr>
          <p:cNvPr id="11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44804"/>
              </p:ext>
            </p:extLst>
          </p:nvPr>
        </p:nvGraphicFramePr>
        <p:xfrm>
          <a:off x="417651" y="4263506"/>
          <a:ext cx="3811242" cy="10055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71082"/>
                <a:gridCol w="1008112"/>
                <a:gridCol w="216024"/>
                <a:gridCol w="216024"/>
              </a:tblGrid>
              <a:tr h="36562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Stato Patrimoniale al 31.12.Anno 1</a:t>
                      </a:r>
                      <a:endParaRPr kumimoji="0" lang="it-IT" sz="180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C.I.3) Lav. Corso su ordinazione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45.000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289144"/>
              </p:ext>
            </p:extLst>
          </p:nvPr>
        </p:nvGraphicFramePr>
        <p:xfrm>
          <a:off x="4516926" y="4263506"/>
          <a:ext cx="4176463" cy="173732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68351"/>
                <a:gridCol w="1008112"/>
              </a:tblGrid>
              <a:tr h="36562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Conto Economico 1.1-31.12.Anno 1</a:t>
                      </a: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A.3) Variazione dei lavori in 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corso </a:t>
                      </a: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su 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ordinazione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45.000</a:t>
                      </a: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B) Costi anno 1</a:t>
                      </a: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-30.000</a:t>
                      </a: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Risultato</a:t>
                      </a: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15.000</a:t>
                      </a: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3" name="Rettangolo 2"/>
          <p:cNvSpPr/>
          <p:nvPr/>
        </p:nvSpPr>
        <p:spPr>
          <a:xfrm>
            <a:off x="412469" y="5343626"/>
            <a:ext cx="4032448" cy="646331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dirty="0">
                <a:solidFill>
                  <a:srgbClr val="C00000"/>
                </a:solidFill>
              </a:rPr>
              <a:t>50% del corrispettivo </a:t>
            </a:r>
            <a:r>
              <a:rPr lang="it-IT" altLang="it-IT" dirty="0" smtClean="0">
                <a:solidFill>
                  <a:srgbClr val="C00000"/>
                </a:solidFill>
              </a:rPr>
              <a:t>pattuito 50.000</a:t>
            </a:r>
            <a:endParaRPr lang="it-IT" altLang="it-IT" dirty="0">
              <a:solidFill>
                <a:srgbClr val="C00000"/>
              </a:solidFill>
            </a:endParaRPr>
          </a:p>
          <a:p>
            <a:pPr eaLnBrk="1" hangingPunct="1"/>
            <a:r>
              <a:rPr lang="it-IT" altLang="it-IT" dirty="0">
                <a:solidFill>
                  <a:srgbClr val="C00000"/>
                </a:solidFill>
              </a:rPr>
              <a:t>- Fondo oneri post </a:t>
            </a:r>
            <a:r>
              <a:rPr lang="it-IT" altLang="it-IT" dirty="0" smtClean="0">
                <a:solidFill>
                  <a:srgbClr val="C00000"/>
                </a:solidFill>
              </a:rPr>
              <a:t>commessa (5.000</a:t>
            </a:r>
            <a:r>
              <a:rPr lang="it-IT" altLang="it-IT" dirty="0">
                <a:solidFill>
                  <a:srgbClr val="C00000"/>
                </a:solidFill>
              </a:rPr>
              <a:t>)</a:t>
            </a:r>
          </a:p>
        </p:txBody>
      </p:sp>
      <p:cxnSp>
        <p:nvCxnSpPr>
          <p:cNvPr id="5" name="Connettore 2 4"/>
          <p:cNvCxnSpPr/>
          <p:nvPr/>
        </p:nvCxnSpPr>
        <p:spPr>
          <a:xfrm flipV="1">
            <a:off x="2932749" y="4911578"/>
            <a:ext cx="200947" cy="432048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14" name="Rettangolo 13"/>
          <p:cNvSpPr/>
          <p:nvPr/>
        </p:nvSpPr>
        <p:spPr>
          <a:xfrm>
            <a:off x="5237005" y="6025564"/>
            <a:ext cx="3384376" cy="369332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dirty="0">
                <a:solidFill>
                  <a:srgbClr val="C00000"/>
                </a:solidFill>
              </a:rPr>
              <a:t>50% del </a:t>
            </a:r>
            <a:r>
              <a:rPr lang="it-IT" altLang="it-IT" dirty="0" smtClean="0">
                <a:solidFill>
                  <a:srgbClr val="C00000"/>
                </a:solidFill>
              </a:rPr>
              <a:t>margine su commessa</a:t>
            </a:r>
            <a:endParaRPr lang="it-IT" altLang="it-IT" dirty="0">
              <a:solidFill>
                <a:srgbClr val="C00000"/>
              </a:solidFill>
            </a:endParaRPr>
          </a:p>
        </p:txBody>
      </p:sp>
      <p:cxnSp>
        <p:nvCxnSpPr>
          <p:cNvPr id="15" name="Connettore 2 14"/>
          <p:cNvCxnSpPr/>
          <p:nvPr/>
        </p:nvCxnSpPr>
        <p:spPr>
          <a:xfrm flipV="1">
            <a:off x="7037205" y="5809540"/>
            <a:ext cx="792088" cy="216024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13" name="Text Box 1027"/>
          <p:cNvSpPr txBox="1">
            <a:spLocks noChangeArrowheads="1"/>
          </p:cNvSpPr>
          <p:nvPr/>
        </p:nvSpPr>
        <p:spPr bwMode="auto">
          <a:xfrm>
            <a:off x="649702" y="1001937"/>
            <a:ext cx="7848872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80000"/>
              </a:lnSpc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TRATTAMENTO CONTABILE DEI COSTI POST COMMESSA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PAG.31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41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256125"/>
              </p:ext>
            </p:extLst>
          </p:nvPr>
        </p:nvGraphicFramePr>
        <p:xfrm>
          <a:off x="429402" y="1987608"/>
          <a:ext cx="5788039" cy="219373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39568"/>
                <a:gridCol w="1008112"/>
                <a:gridCol w="2160240"/>
                <a:gridCol w="1080119"/>
              </a:tblGrid>
              <a:tr h="28414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0" dirty="0" smtClean="0"/>
                        <a:t>Anno 2</a:t>
                      </a:r>
                      <a:endParaRPr lang="en-GB" sz="1800" kern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45651" marB="45651" anchor="b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A5A5"/>
                    </a:solidFill>
                  </a:tcPr>
                </a:tc>
              </a:tr>
              <a:tr h="2841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Preventivo di costo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Calcolo SAL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SAL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Costi anno 1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30.000/60.000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50%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Costi anno 2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50.000/60.000</a:t>
                      </a: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83,33%</a:t>
                      </a: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Costi anno 3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60.000/60.000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100%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8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Totale costi</a:t>
                      </a: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60.000</a:t>
                      </a: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7" name="Rettangolo arrotondato 6"/>
          <p:cNvSpPr/>
          <p:nvPr/>
        </p:nvSpPr>
        <p:spPr>
          <a:xfrm>
            <a:off x="4300902" y="1911147"/>
            <a:ext cx="3888432" cy="39273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Costi post commessa - Esempio</a:t>
            </a:r>
          </a:p>
        </p:txBody>
      </p:sp>
      <p:graphicFrame>
        <p:nvGraphicFramePr>
          <p:cNvPr id="11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845634"/>
              </p:ext>
            </p:extLst>
          </p:nvPr>
        </p:nvGraphicFramePr>
        <p:xfrm>
          <a:off x="434584" y="4214227"/>
          <a:ext cx="3811242" cy="10055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71082"/>
                <a:gridCol w="1008112"/>
                <a:gridCol w="216024"/>
                <a:gridCol w="216024"/>
              </a:tblGrid>
              <a:tr h="36562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Stato Patrimoniale al 31.12.Anno 2</a:t>
                      </a:r>
                      <a:endParaRPr kumimoji="0" lang="it-IT" sz="180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C.I.3) Lav. Corso su ordinazione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75.000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400773"/>
              </p:ext>
            </p:extLst>
          </p:nvPr>
        </p:nvGraphicFramePr>
        <p:xfrm>
          <a:off x="4533859" y="4214227"/>
          <a:ext cx="4176463" cy="173732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68351"/>
                <a:gridCol w="1008112"/>
              </a:tblGrid>
              <a:tr h="36562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Conto Economico 1.1-31.12.Anno 2</a:t>
                      </a: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A.3) Variazione dei lavori in 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corso </a:t>
                      </a: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su 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ordinazione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30.000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B) Costi anno 1</a:t>
                      </a: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-20.000</a:t>
                      </a:r>
                      <a:endParaRPr kumimoji="0" lang="it-IT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Risultato</a:t>
                      </a: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10.000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3" name="Rettangolo 2"/>
          <p:cNvSpPr/>
          <p:nvPr/>
        </p:nvSpPr>
        <p:spPr>
          <a:xfrm>
            <a:off x="429402" y="5294347"/>
            <a:ext cx="4061861" cy="646331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spc="-30" dirty="0" smtClean="0">
                <a:solidFill>
                  <a:srgbClr val="C00000"/>
                </a:solidFill>
              </a:rPr>
              <a:t>83,33% </a:t>
            </a:r>
            <a:r>
              <a:rPr lang="it-IT" altLang="it-IT" spc="-30" dirty="0">
                <a:solidFill>
                  <a:srgbClr val="C00000"/>
                </a:solidFill>
              </a:rPr>
              <a:t>del corrispettivo </a:t>
            </a:r>
            <a:r>
              <a:rPr lang="it-IT" altLang="it-IT" spc="-30" dirty="0" smtClean="0">
                <a:solidFill>
                  <a:srgbClr val="C00000"/>
                </a:solidFill>
              </a:rPr>
              <a:t>pattuito 83.330 </a:t>
            </a:r>
          </a:p>
          <a:p>
            <a:pPr eaLnBrk="1" hangingPunct="1"/>
            <a:r>
              <a:rPr lang="it-IT" altLang="it-IT" spc="-30" dirty="0" smtClean="0">
                <a:solidFill>
                  <a:srgbClr val="C00000"/>
                </a:solidFill>
              </a:rPr>
              <a:t>- </a:t>
            </a:r>
            <a:r>
              <a:rPr lang="it-IT" altLang="it-IT" spc="-30" dirty="0">
                <a:solidFill>
                  <a:srgbClr val="C00000"/>
                </a:solidFill>
              </a:rPr>
              <a:t>Fondo oneri post </a:t>
            </a:r>
            <a:r>
              <a:rPr lang="it-IT" altLang="it-IT" spc="-30" dirty="0" smtClean="0">
                <a:solidFill>
                  <a:srgbClr val="C00000"/>
                </a:solidFill>
              </a:rPr>
              <a:t>commessa (8.330)</a:t>
            </a:r>
            <a:endParaRPr lang="it-IT" altLang="it-IT" spc="-30" dirty="0">
              <a:solidFill>
                <a:srgbClr val="C00000"/>
              </a:solidFill>
            </a:endParaRPr>
          </a:p>
        </p:txBody>
      </p:sp>
      <p:cxnSp>
        <p:nvCxnSpPr>
          <p:cNvPr id="5" name="Connettore 2 4"/>
          <p:cNvCxnSpPr/>
          <p:nvPr/>
        </p:nvCxnSpPr>
        <p:spPr>
          <a:xfrm flipV="1">
            <a:off x="2949682" y="4862299"/>
            <a:ext cx="200947" cy="432048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14" name="Rettangolo 13"/>
          <p:cNvSpPr/>
          <p:nvPr/>
        </p:nvSpPr>
        <p:spPr>
          <a:xfrm>
            <a:off x="5037914" y="6004884"/>
            <a:ext cx="3600400" cy="369332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dirty="0" smtClean="0">
                <a:solidFill>
                  <a:srgbClr val="C00000"/>
                </a:solidFill>
              </a:rPr>
              <a:t>33,3% </a:t>
            </a:r>
            <a:r>
              <a:rPr lang="it-IT" altLang="it-IT" dirty="0">
                <a:solidFill>
                  <a:srgbClr val="C00000"/>
                </a:solidFill>
              </a:rPr>
              <a:t>del </a:t>
            </a:r>
            <a:r>
              <a:rPr lang="it-IT" altLang="it-IT" dirty="0" smtClean="0">
                <a:solidFill>
                  <a:srgbClr val="C00000"/>
                </a:solidFill>
              </a:rPr>
              <a:t>margine su commessa</a:t>
            </a:r>
            <a:endParaRPr lang="it-IT" altLang="it-IT" dirty="0">
              <a:solidFill>
                <a:srgbClr val="C00000"/>
              </a:solidFill>
            </a:endParaRPr>
          </a:p>
        </p:txBody>
      </p:sp>
      <p:cxnSp>
        <p:nvCxnSpPr>
          <p:cNvPr id="15" name="Connettore 2 14"/>
          <p:cNvCxnSpPr/>
          <p:nvPr/>
        </p:nvCxnSpPr>
        <p:spPr>
          <a:xfrm flipV="1">
            <a:off x="7054138" y="5789111"/>
            <a:ext cx="792088" cy="216024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13" name="Text Box 1027"/>
          <p:cNvSpPr txBox="1">
            <a:spLocks noChangeArrowheads="1"/>
          </p:cNvSpPr>
          <p:nvPr/>
        </p:nvSpPr>
        <p:spPr bwMode="auto">
          <a:xfrm>
            <a:off x="649702" y="1129020"/>
            <a:ext cx="7848872" cy="78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80000"/>
              </a:lnSpc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TRATTAMENTO CONTABILE DEI COSTI POST COMMESSA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74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858641"/>
              </p:ext>
            </p:extLst>
          </p:nvPr>
        </p:nvGraphicFramePr>
        <p:xfrm>
          <a:off x="336185" y="2070753"/>
          <a:ext cx="5788039" cy="146248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39568"/>
                <a:gridCol w="1008112"/>
                <a:gridCol w="2160240"/>
                <a:gridCol w="1080119"/>
              </a:tblGrid>
              <a:tr h="28414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0" dirty="0" smtClean="0"/>
                        <a:t>Anno 3</a:t>
                      </a:r>
                      <a:endParaRPr lang="en-GB" sz="1800" kern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45651" marB="45651" anchor="b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A5A5"/>
                    </a:solidFill>
                  </a:tcPr>
                </a:tc>
              </a:tr>
              <a:tr h="2841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Preventivo di costo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Calcolo SAL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SAL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Costi anno 3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60.000/60.000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100%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8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Totale costi</a:t>
                      </a: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60.000</a:t>
                      </a: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7" name="Rettangolo arrotondato 6"/>
          <p:cNvSpPr/>
          <p:nvPr/>
        </p:nvSpPr>
        <p:spPr>
          <a:xfrm>
            <a:off x="4368634" y="1998568"/>
            <a:ext cx="4104456" cy="39273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Costi post commessa - Esempio</a:t>
            </a:r>
          </a:p>
        </p:txBody>
      </p:sp>
      <p:graphicFrame>
        <p:nvGraphicFramePr>
          <p:cNvPr id="11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257311"/>
              </p:ext>
            </p:extLst>
          </p:nvPr>
        </p:nvGraphicFramePr>
        <p:xfrm>
          <a:off x="336185" y="3577292"/>
          <a:ext cx="4445609" cy="210262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68152"/>
                <a:gridCol w="936104"/>
                <a:gridCol w="1275079"/>
                <a:gridCol w="866274"/>
              </a:tblGrid>
              <a:tr h="36562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Stato Patrimoniale al 31.12.Anno 3</a:t>
                      </a:r>
                      <a:endParaRPr kumimoji="0" lang="it-IT" sz="180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r>
                        <a:rPr lang="it-IT" sz="1700" spc="-3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C.I.3) Lav. Corso su ordinazione</a:t>
                      </a:r>
                      <a:endParaRPr lang="it-IT" sz="1700" spc="-30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700" spc="-3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it-IT" sz="1700" spc="-30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700" spc="-30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700" spc="-30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r>
                        <a:rPr lang="it-IT" sz="1700" spc="-3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Clienti</a:t>
                      </a:r>
                      <a:endParaRPr lang="it-IT" sz="1700" spc="-30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50" spc="-3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100.000</a:t>
                      </a:r>
                      <a:endParaRPr lang="it-IT" sz="1650" spc="-30" baseline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700" b="0" i="0" u="none" strike="noStrike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B.3) Fondo oneri post commessa</a:t>
                      </a:r>
                    </a:p>
                  </a:txBody>
                  <a:tcPr marL="91463" marR="91463" marT="45603" marB="45603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700" b="0" i="0" u="none" strike="noStrike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10.000</a:t>
                      </a:r>
                    </a:p>
                  </a:txBody>
                  <a:tcPr marL="91463" marR="91463" marT="45603" marB="45603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006939"/>
              </p:ext>
            </p:extLst>
          </p:nvPr>
        </p:nvGraphicFramePr>
        <p:xfrm>
          <a:off x="4849170" y="3577292"/>
          <a:ext cx="3935020" cy="274333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827762"/>
                <a:gridCol w="1107258"/>
              </a:tblGrid>
              <a:tr h="36562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Conto Economico 1.1-31.12.Anno 3</a:t>
                      </a: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A.1) Ricavi di vendita</a:t>
                      </a:r>
                    </a:p>
                  </a:txBody>
                  <a:tcPr marL="91436" marR="91436" marT="45747" marB="4574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100.000</a:t>
                      </a:r>
                    </a:p>
                  </a:txBody>
                  <a:tcPr marL="91436" marR="91436" marT="45747" marB="4574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A.3) Variazione dei lavori in 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corso </a:t>
                      </a: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su ordinazione</a:t>
                      </a:r>
                    </a:p>
                  </a:txBody>
                  <a:tcPr marL="91436" marR="91436" marT="45747" marB="4574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(75.000)</a:t>
                      </a:r>
                    </a:p>
                  </a:txBody>
                  <a:tcPr marL="91436" marR="91436" marT="45747" marB="4574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B) Costi anno 3</a:t>
                      </a:r>
                    </a:p>
                  </a:txBody>
                  <a:tcPr marL="91436" marR="91436" marT="45747" marB="4574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(10.000)</a:t>
                      </a:r>
                    </a:p>
                  </a:txBody>
                  <a:tcPr marL="91436" marR="91436" marT="45747" marB="4574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B.13) Altri accantonamenti</a:t>
                      </a:r>
                    </a:p>
                  </a:txBody>
                  <a:tcPr marL="91436" marR="91436" marT="45747" marB="4574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(10.000)</a:t>
                      </a:r>
                    </a:p>
                  </a:txBody>
                  <a:tcPr marL="91436" marR="91436" marT="45747" marB="4574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Risultato</a:t>
                      </a:r>
                    </a:p>
                  </a:txBody>
                  <a:tcPr marL="91436" marR="91436" marT="45747" marB="4574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5.000</a:t>
                      </a:r>
                    </a:p>
                  </a:txBody>
                  <a:tcPr marL="91436" marR="91436" marT="45747" marB="4574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9" name="Text Box 1027"/>
          <p:cNvSpPr txBox="1">
            <a:spLocks noChangeArrowheads="1"/>
          </p:cNvSpPr>
          <p:nvPr/>
        </p:nvSpPr>
        <p:spPr bwMode="auto">
          <a:xfrm>
            <a:off x="649702" y="1052736"/>
            <a:ext cx="7848872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TRATTAMENTO CONTABILE DEI COSTI POST COMMESSA</a:t>
            </a:r>
            <a:endParaRPr lang="it-IT" sz="30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55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68453" y="1213685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RILEVAZIONE DELLE PERDITE PROBABILI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787762" y="2005773"/>
            <a:ext cx="2920143" cy="6480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 smtClean="0">
                <a:solidFill>
                  <a:prstClr val="black"/>
                </a:solidFill>
                <a:cs typeface="Arial" panose="020B0604020202020204" pitchFamily="34" charset="0"/>
              </a:rPr>
              <a:t>PERDITA PROBABILE QUANDO</a:t>
            </a:r>
            <a:endParaRPr lang="it-IT" altLang="it-IT" sz="2000" spc="-3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4067945" y="2005773"/>
            <a:ext cx="4266924" cy="64800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Costi totali stimati &gt; Ricavi totali stimati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4067945" y="2869869"/>
            <a:ext cx="4266924" cy="64800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Quando la perdita diventa prevedibile, </a:t>
            </a:r>
            <a:r>
              <a:rPr lang="it-IT" altLang="it-IT" sz="2000" spc="-30" dirty="0" smtClean="0">
                <a:solidFill>
                  <a:prstClr val="black"/>
                </a:solidFill>
                <a:cs typeface="Arial" panose="020B0604020202020204" pitchFamily="34" charset="0"/>
              </a:rPr>
              <a:t>prescindendo </a:t>
            </a: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dal SAL</a:t>
            </a:r>
          </a:p>
        </p:txBody>
      </p:sp>
      <p:sp>
        <p:nvSpPr>
          <p:cNvPr id="31" name="Rettangolo arrotondato 30"/>
          <p:cNvSpPr/>
          <p:nvPr/>
        </p:nvSpPr>
        <p:spPr>
          <a:xfrm>
            <a:off x="795909" y="3249862"/>
            <a:ext cx="2911996" cy="6480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ESERCIZIO DI RILEVAZIONE</a:t>
            </a:r>
          </a:p>
        </p:txBody>
      </p:sp>
      <p:sp>
        <p:nvSpPr>
          <p:cNvPr id="32" name="Rettangolo arrotondato 31"/>
          <p:cNvSpPr/>
          <p:nvPr/>
        </p:nvSpPr>
        <p:spPr>
          <a:xfrm>
            <a:off x="805648" y="4467722"/>
            <a:ext cx="2902257" cy="6480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RILEVAZIONE</a:t>
            </a: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33" name="Rettangolo arrotondato 32"/>
          <p:cNvSpPr/>
          <p:nvPr/>
        </p:nvSpPr>
        <p:spPr>
          <a:xfrm>
            <a:off x="4067945" y="3613390"/>
            <a:ext cx="4266924" cy="64800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NO compensazione con margini positivi su altre commesse</a:t>
            </a:r>
          </a:p>
        </p:txBody>
      </p:sp>
      <p:sp>
        <p:nvSpPr>
          <p:cNvPr id="34" name="Rettangolo arrotondato 33"/>
          <p:cNvSpPr/>
          <p:nvPr/>
        </p:nvSpPr>
        <p:spPr>
          <a:xfrm>
            <a:off x="4086107" y="4467722"/>
            <a:ext cx="4266924" cy="64800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A decremento dei lavori in corso su ordinazione </a:t>
            </a:r>
            <a:r>
              <a:rPr lang="it-IT" altLang="it-IT" sz="2000" spc="-30" dirty="0">
                <a:solidFill>
                  <a:srgbClr val="C00000"/>
                </a:solidFill>
                <a:cs typeface="Arial" panose="020B0604020202020204" pitchFamily="34" charset="0"/>
              </a:rPr>
              <a:t>NO F.DO RISCHI</a:t>
            </a:r>
          </a:p>
        </p:txBody>
      </p:sp>
      <p:sp>
        <p:nvSpPr>
          <p:cNvPr id="38" name="Rettangolo arrotondato 37"/>
          <p:cNvSpPr/>
          <p:nvPr/>
        </p:nvSpPr>
        <p:spPr>
          <a:xfrm>
            <a:off x="683569" y="5460532"/>
            <a:ext cx="7776863" cy="648000"/>
          </a:xfrm>
          <a:prstGeom prst="roundRect">
            <a:avLst/>
          </a:prstGeom>
          <a:solidFill>
            <a:srgbClr val="DADADA"/>
          </a:solidFill>
          <a:ln w="38100">
            <a:solidFill>
              <a:srgbClr val="DADA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La versione precedente dell’OIC 23 prevedeva la scelta tra il decremento dei lavori in corso e l’accantonamento di un fondo rischi.</a:t>
            </a:r>
            <a:endParaRPr lang="it-IT" altLang="it-IT" sz="2000" spc="-30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3" name="Freccia a destra 2"/>
          <p:cNvSpPr/>
          <p:nvPr/>
        </p:nvSpPr>
        <p:spPr>
          <a:xfrm>
            <a:off x="3779913" y="2221761"/>
            <a:ext cx="216024" cy="216024"/>
          </a:xfrm>
          <a:prstGeom prst="right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Freccia a destra 38"/>
          <p:cNvSpPr/>
          <p:nvPr/>
        </p:nvSpPr>
        <p:spPr>
          <a:xfrm>
            <a:off x="3779913" y="3085857"/>
            <a:ext cx="216024" cy="216024"/>
          </a:xfrm>
          <a:prstGeom prst="right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Freccia a destra 39"/>
          <p:cNvSpPr/>
          <p:nvPr/>
        </p:nvSpPr>
        <p:spPr>
          <a:xfrm>
            <a:off x="3779913" y="3829378"/>
            <a:ext cx="216024" cy="216024"/>
          </a:xfrm>
          <a:prstGeom prst="right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Freccia a destra 40"/>
          <p:cNvSpPr/>
          <p:nvPr/>
        </p:nvSpPr>
        <p:spPr>
          <a:xfrm>
            <a:off x="3779913" y="4683710"/>
            <a:ext cx="216024" cy="216024"/>
          </a:xfrm>
          <a:prstGeom prst="right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in giù 3"/>
          <p:cNvSpPr/>
          <p:nvPr/>
        </p:nvSpPr>
        <p:spPr>
          <a:xfrm>
            <a:off x="6070940" y="5204735"/>
            <a:ext cx="297258" cy="198898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11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939113"/>
              </p:ext>
            </p:extLst>
          </p:nvPr>
        </p:nvGraphicFramePr>
        <p:xfrm>
          <a:off x="285386" y="1959067"/>
          <a:ext cx="8568952" cy="21945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56757"/>
                <a:gridCol w="1025207"/>
                <a:gridCol w="61398"/>
                <a:gridCol w="1473262"/>
                <a:gridCol w="792088"/>
                <a:gridCol w="1512168"/>
                <a:gridCol w="648072"/>
              </a:tblGrid>
              <a:tr h="122085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0" dirty="0" smtClean="0"/>
                        <a:t>Anno 1</a:t>
                      </a:r>
                      <a:endParaRPr lang="en-GB" sz="1800" kern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45651" marB="45651" anchor="b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45651" marB="45651" anchor="b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45651" marB="45651" anchor="b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A5A5"/>
                    </a:solidFill>
                  </a:tcPr>
                </a:tc>
              </a:tr>
              <a:tr h="2841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Contratto di commessa</a:t>
                      </a: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Preventivo di costo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Calcolo SAL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SAL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Durata commessa</a:t>
                      </a:r>
                    </a:p>
                  </a:txBody>
                  <a:tcPr marL="36012" marR="0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3 anni</a:t>
                      </a:r>
                    </a:p>
                  </a:txBody>
                  <a:tcPr marL="0" marR="36012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Costi anno 1</a:t>
                      </a: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40.000</a:t>
                      </a: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40.000/80.000</a:t>
                      </a: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50%</a:t>
                      </a: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Corrispettivo pattuito (A)</a:t>
                      </a:r>
                    </a:p>
                  </a:txBody>
                  <a:tcPr marL="36012" marR="0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90.000</a:t>
                      </a:r>
                    </a:p>
                  </a:txBody>
                  <a:tcPr marL="0" marR="36012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Costi anno 2</a:t>
                      </a: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20.000</a:t>
                      </a: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60.000/80.000</a:t>
                      </a: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75%</a:t>
                      </a: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Costi stimati (B)</a:t>
                      </a:r>
                    </a:p>
                  </a:txBody>
                  <a:tcPr marL="36012" marR="0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80.000</a:t>
                      </a:r>
                    </a:p>
                  </a:txBody>
                  <a:tcPr marL="0" marR="36012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Costi anno 3</a:t>
                      </a: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20.000</a:t>
                      </a: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80.000/80.000</a:t>
                      </a: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100%</a:t>
                      </a: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8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Margine su commessa (A-B)</a:t>
                      </a:r>
                    </a:p>
                  </a:txBody>
                  <a:tcPr marL="36012" marR="0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10.000</a:t>
                      </a:r>
                    </a:p>
                  </a:txBody>
                  <a:tcPr marL="0" marR="36012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Totale costi</a:t>
                      </a:r>
                    </a:p>
                  </a:txBody>
                  <a:tcPr marL="35998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80.000</a:t>
                      </a: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5998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7" name="Rettangolo arrotondato 6"/>
          <p:cNvSpPr/>
          <p:nvPr/>
        </p:nvSpPr>
        <p:spPr>
          <a:xfrm>
            <a:off x="3484345" y="1561319"/>
            <a:ext cx="5120639" cy="432048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Rilevazione delle perdite probabili - Esempio</a:t>
            </a:r>
          </a:p>
        </p:txBody>
      </p:sp>
      <p:graphicFrame>
        <p:nvGraphicFramePr>
          <p:cNvPr id="11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805905"/>
              </p:ext>
            </p:extLst>
          </p:nvPr>
        </p:nvGraphicFramePr>
        <p:xfrm>
          <a:off x="290568" y="4225615"/>
          <a:ext cx="3811242" cy="10055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71082"/>
                <a:gridCol w="1008112"/>
                <a:gridCol w="216024"/>
                <a:gridCol w="216024"/>
              </a:tblGrid>
              <a:tr h="36562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Stato Patrimoniale al 31.12.Anno 1</a:t>
                      </a:r>
                      <a:endParaRPr kumimoji="0" lang="it-IT" sz="180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C.I.3) Lav. Corso su ordinazione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45.000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042171"/>
              </p:ext>
            </p:extLst>
          </p:nvPr>
        </p:nvGraphicFramePr>
        <p:xfrm>
          <a:off x="4389843" y="4225615"/>
          <a:ext cx="4176463" cy="173732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68351"/>
                <a:gridCol w="1008112"/>
              </a:tblGrid>
              <a:tr h="36562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Conto Economico 1.1-31.12.Anno 1</a:t>
                      </a: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A.3) Variazione dei lavori in 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corso </a:t>
                      </a: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su 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ordinazione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45.000</a:t>
                      </a: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B) Costi anno 1</a:t>
                      </a: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-40.000</a:t>
                      </a:r>
                      <a:endParaRPr kumimoji="0" lang="it-IT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Risultato</a:t>
                      </a: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5.000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3" name="Rettangolo 2"/>
          <p:cNvSpPr/>
          <p:nvPr/>
        </p:nvSpPr>
        <p:spPr>
          <a:xfrm>
            <a:off x="285386" y="5305735"/>
            <a:ext cx="4032448" cy="369332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dirty="0" smtClean="0">
                <a:solidFill>
                  <a:srgbClr val="C00000"/>
                </a:solidFill>
              </a:rPr>
              <a:t>50% del corrispettivo pattuito</a:t>
            </a:r>
            <a:endParaRPr lang="it-IT" altLang="it-IT" dirty="0">
              <a:solidFill>
                <a:srgbClr val="C00000"/>
              </a:solidFill>
            </a:endParaRPr>
          </a:p>
        </p:txBody>
      </p:sp>
      <p:cxnSp>
        <p:nvCxnSpPr>
          <p:cNvPr id="5" name="Connettore 2 4"/>
          <p:cNvCxnSpPr/>
          <p:nvPr/>
        </p:nvCxnSpPr>
        <p:spPr>
          <a:xfrm flipV="1">
            <a:off x="2805666" y="4873687"/>
            <a:ext cx="200947" cy="432048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14" name="Rettangolo 13"/>
          <p:cNvSpPr/>
          <p:nvPr/>
        </p:nvSpPr>
        <p:spPr>
          <a:xfrm>
            <a:off x="5092989" y="5999339"/>
            <a:ext cx="3384376" cy="369332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dirty="0">
                <a:solidFill>
                  <a:srgbClr val="C00000"/>
                </a:solidFill>
              </a:rPr>
              <a:t>50% del </a:t>
            </a:r>
            <a:r>
              <a:rPr lang="it-IT" altLang="it-IT" dirty="0" smtClean="0">
                <a:solidFill>
                  <a:srgbClr val="C00000"/>
                </a:solidFill>
              </a:rPr>
              <a:t>margine su commessa</a:t>
            </a:r>
            <a:endParaRPr lang="it-IT" altLang="it-IT" dirty="0">
              <a:solidFill>
                <a:srgbClr val="C00000"/>
              </a:solidFill>
            </a:endParaRPr>
          </a:p>
        </p:txBody>
      </p:sp>
      <p:cxnSp>
        <p:nvCxnSpPr>
          <p:cNvPr id="15" name="Connettore 2 14"/>
          <p:cNvCxnSpPr/>
          <p:nvPr/>
        </p:nvCxnSpPr>
        <p:spPr>
          <a:xfrm flipV="1">
            <a:off x="6910122" y="5783566"/>
            <a:ext cx="792088" cy="216024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13" name="Text Box 1027"/>
          <p:cNvSpPr txBox="1">
            <a:spLocks noChangeArrowheads="1"/>
          </p:cNvSpPr>
          <p:nvPr/>
        </p:nvSpPr>
        <p:spPr bwMode="auto">
          <a:xfrm>
            <a:off x="268453" y="1001937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RILEVAZIONE DELLE PERDITE PROBABILI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9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484345" y="1630447"/>
            <a:ext cx="5120639" cy="463986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Rilevazione delle perdite probabili - Esempio</a:t>
            </a:r>
          </a:p>
        </p:txBody>
      </p:sp>
      <p:sp>
        <p:nvSpPr>
          <p:cNvPr id="2" name="Rettangolo 1"/>
          <p:cNvSpPr/>
          <p:nvPr/>
        </p:nvSpPr>
        <p:spPr>
          <a:xfrm>
            <a:off x="4001297" y="2043633"/>
            <a:ext cx="9973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hangingPunct="1">
              <a:defRPr/>
            </a:pPr>
            <a:r>
              <a:rPr lang="en-GB" sz="2000" kern="0" dirty="0"/>
              <a:t>Anno 2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433254" y="2426810"/>
            <a:ext cx="8171730" cy="954559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I costi sostenuti nell’anno 2 ammontano a 20.000</a:t>
            </a:r>
          </a:p>
          <a:p>
            <a:pPr marL="342900" indent="-342900" algn="just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Alla fine del secondo anno, l’impresa rivede i costi previsti per l’anno 3 </a:t>
            </a:r>
            <a:r>
              <a:rPr lang="it-IT" altLang="it-IT" sz="2000" spc="-30" dirty="0" smtClean="0">
                <a:solidFill>
                  <a:prstClr val="black"/>
                </a:solidFill>
                <a:cs typeface="Arial" panose="020B0604020202020204" pitchFamily="34" charset="0"/>
                <a:sym typeface="Wingdings"/>
              </a:rPr>
              <a:t></a:t>
            </a:r>
            <a:r>
              <a:rPr lang="it-IT" altLang="it-IT" sz="2000" spc="-30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+15.000 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222072"/>
              </p:ext>
            </p:extLst>
          </p:nvPr>
        </p:nvGraphicFramePr>
        <p:xfrm>
          <a:off x="433254" y="3503155"/>
          <a:ext cx="4354770" cy="182811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46458"/>
                <a:gridCol w="936104"/>
                <a:gridCol w="1872208"/>
              </a:tblGrid>
              <a:tr h="2841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Preventivo di costo</a:t>
                      </a: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Costi anno 1</a:t>
                      </a:r>
                    </a:p>
                  </a:txBody>
                  <a:tcPr marL="36011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40.000</a:t>
                      </a:r>
                    </a:p>
                  </a:txBody>
                  <a:tcPr marL="0" marR="36011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Valore effettivo</a:t>
                      </a:r>
                    </a:p>
                  </a:txBody>
                  <a:tcPr marL="90026" marR="36011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Costi anno 2</a:t>
                      </a:r>
                    </a:p>
                  </a:txBody>
                  <a:tcPr marL="36011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20.000</a:t>
                      </a:r>
                    </a:p>
                  </a:txBody>
                  <a:tcPr marL="0" marR="36011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Valore effettivo</a:t>
                      </a:r>
                    </a:p>
                  </a:txBody>
                  <a:tcPr marL="90026" marR="36011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Costi anno 3</a:t>
                      </a:r>
                    </a:p>
                  </a:txBody>
                  <a:tcPr marL="36011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35.000</a:t>
                      </a:r>
                    </a:p>
                  </a:txBody>
                  <a:tcPr marL="0" marR="36011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Valore stimato</a:t>
                      </a:r>
                    </a:p>
                  </a:txBody>
                  <a:tcPr marL="90026" marR="36011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8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Totale costi</a:t>
                      </a:r>
                    </a:p>
                  </a:txBody>
                  <a:tcPr marL="36011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95.000</a:t>
                      </a:r>
                    </a:p>
                  </a:txBody>
                  <a:tcPr marL="0" marR="36011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Valore stimato</a:t>
                      </a:r>
                    </a:p>
                  </a:txBody>
                  <a:tcPr marL="90026" marR="36011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381228"/>
              </p:ext>
            </p:extLst>
          </p:nvPr>
        </p:nvGraphicFramePr>
        <p:xfrm>
          <a:off x="4932040" y="3833104"/>
          <a:ext cx="3816424" cy="17374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23654"/>
                <a:gridCol w="1392770"/>
              </a:tblGrid>
              <a:tr h="2841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Contratto di commessa</a:t>
                      </a: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Corrispettivo pattuito (A)</a:t>
                      </a:r>
                    </a:p>
                  </a:txBody>
                  <a:tcPr marL="36012" marR="0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90.000</a:t>
                      </a:r>
                    </a:p>
                  </a:txBody>
                  <a:tcPr marL="0" marR="36012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spc="-3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Costi stimati (B)</a:t>
                      </a:r>
                    </a:p>
                  </a:txBody>
                  <a:tcPr marL="36012" marR="0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95.000</a:t>
                      </a:r>
                      <a:endParaRPr kumimoji="0" lang="it-IT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6012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8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spc="-3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Perdita probabile su commessa (A-B)</a:t>
                      </a:r>
                    </a:p>
                  </a:txBody>
                  <a:tcPr marL="36012" marR="0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-5.000</a:t>
                      </a: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36012" marT="45752" marB="4575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9" name="Freccia circolare in giù 8"/>
          <p:cNvSpPr/>
          <p:nvPr/>
        </p:nvSpPr>
        <p:spPr>
          <a:xfrm rot="905870">
            <a:off x="5001349" y="3469025"/>
            <a:ext cx="1194967" cy="319847"/>
          </a:xfrm>
          <a:prstGeom prst="curved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433254" y="5633304"/>
            <a:ext cx="5285648" cy="657768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280"/>
              </a:spcBef>
              <a:spcAft>
                <a:spcPts val="0"/>
              </a:spcAft>
            </a:pPr>
            <a:r>
              <a:rPr lang="it-IT" altLang="it-IT" sz="2000" spc="-40" dirty="0">
                <a:solidFill>
                  <a:schemeClr val="tx1"/>
                </a:solidFill>
              </a:rPr>
              <a:t>Occorre rilevare la perdita probabile a decremento dei lavori in corso su </a:t>
            </a:r>
            <a:r>
              <a:rPr lang="it-IT" altLang="it-IT" sz="2000" spc="-40" dirty="0" smtClean="0">
                <a:solidFill>
                  <a:schemeClr val="tx1"/>
                </a:solidFill>
              </a:rPr>
              <a:t>ordinazione,</a:t>
            </a:r>
            <a:endParaRPr lang="it-IT" altLang="it-IT" sz="2000" b="1" spc="-40" dirty="0">
              <a:solidFill>
                <a:schemeClr val="tx1"/>
              </a:solidFill>
            </a:endParaRPr>
          </a:p>
        </p:txBody>
      </p:sp>
      <p:sp>
        <p:nvSpPr>
          <p:cNvPr id="13" name="Freccia circolare a sinistra 12"/>
          <p:cNvSpPr/>
          <p:nvPr/>
        </p:nvSpPr>
        <p:spPr>
          <a:xfrm rot="2664666">
            <a:off x="6105844" y="5602379"/>
            <a:ext cx="417695" cy="743229"/>
          </a:xfrm>
          <a:prstGeom prst="curvedLeft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4" name="Text Box 1027"/>
          <p:cNvSpPr txBox="1">
            <a:spLocks noChangeArrowheads="1"/>
          </p:cNvSpPr>
          <p:nvPr/>
        </p:nvSpPr>
        <p:spPr bwMode="auto">
          <a:xfrm>
            <a:off x="268453" y="1035803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RILEVAZIONE DELLE PERDITE PROBABILI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25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484345" y="1734674"/>
            <a:ext cx="5120639" cy="463986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Rilevazione delle perdite probabili - Esempio</a:t>
            </a:r>
          </a:p>
        </p:txBody>
      </p:sp>
      <p:sp>
        <p:nvSpPr>
          <p:cNvPr id="2" name="Rettangolo 1"/>
          <p:cNvSpPr/>
          <p:nvPr/>
        </p:nvSpPr>
        <p:spPr>
          <a:xfrm>
            <a:off x="4052096" y="2219868"/>
            <a:ext cx="9973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000" kern="0" dirty="0">
                <a:solidFill>
                  <a:prstClr val="black"/>
                </a:solidFill>
              </a:rPr>
              <a:t>Anno 2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484052" y="2619978"/>
            <a:ext cx="8171731" cy="882551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I costi sostenuti nell’anno 2 ammontano a 20.000</a:t>
            </a:r>
          </a:p>
          <a:p>
            <a:pPr marL="342900" indent="-342900" algn="just" fontAlgn="auto">
              <a:spcBef>
                <a:spcPts val="2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La perdita probabile ammonta a 5.000</a:t>
            </a: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999476"/>
              </p:ext>
            </p:extLst>
          </p:nvPr>
        </p:nvGraphicFramePr>
        <p:xfrm>
          <a:off x="484053" y="3603838"/>
          <a:ext cx="4642802" cy="266781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562682"/>
                <a:gridCol w="1080120"/>
              </a:tblGrid>
              <a:tr h="284145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Rim</a:t>
                      </a: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. finali al 31.12.anno 2 ante perdita probabile (A)</a:t>
                      </a:r>
                    </a:p>
                  </a:txBody>
                  <a:tcPr marL="46800" marR="0" marT="45732" marB="4573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67.500</a:t>
                      </a:r>
                    </a:p>
                  </a:txBody>
                  <a:tcPr marL="0" marR="72013" marT="45732" marB="4573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656040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Perdita probabile individuata nell'a</a:t>
                      </a:r>
                      <a:r>
                        <a:rPr kumimoji="0" lang="it-IT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nno 2 (B)</a:t>
                      </a:r>
                      <a:endParaRPr kumimoji="0" lang="it-IT" altLang="it-I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</a:endParaRPr>
                    </a:p>
                  </a:txBody>
                  <a:tcPr marL="46800" marR="0" marT="45732" marB="4573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- 5.000</a:t>
                      </a:r>
                    </a:p>
                  </a:txBody>
                  <a:tcPr marL="0" marR="72013" marT="45732" marB="4573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4145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Eliminazione margine anno 1 (C)</a:t>
                      </a:r>
                    </a:p>
                  </a:txBody>
                  <a:tcPr marL="46800" marR="0" marT="45732" marB="4573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- 5.000</a:t>
                      </a:r>
                    </a:p>
                  </a:txBody>
                  <a:tcPr marL="0" marR="72013" marT="45732" marB="4573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8385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Eliminazione margine anno 2 (D)</a:t>
                      </a:r>
                    </a:p>
                  </a:txBody>
                  <a:tcPr marL="46800" marR="0" marT="45732" marB="4573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- 2.500</a:t>
                      </a:r>
                    </a:p>
                  </a:txBody>
                  <a:tcPr marL="0" marR="72013" marT="45732" marB="4573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288385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Rimanenze finali al netto della perdita presunta (A-B-C-D)</a:t>
                      </a:r>
                    </a:p>
                  </a:txBody>
                  <a:tcPr marL="46800" marR="0" marT="45732" marB="4573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/>
                      </a:r>
                      <a:b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</a:b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55.000</a:t>
                      </a:r>
                    </a:p>
                  </a:txBody>
                  <a:tcPr marL="0" marR="72013" marT="45732" marB="45732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14" name="Rettangolo 13"/>
          <p:cNvSpPr/>
          <p:nvPr/>
        </p:nvSpPr>
        <p:spPr>
          <a:xfrm>
            <a:off x="5558080" y="3659448"/>
            <a:ext cx="2592429" cy="646331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dirty="0">
                <a:solidFill>
                  <a:srgbClr val="C00000"/>
                </a:solidFill>
              </a:rPr>
              <a:t>75% del corrispettivo di 90.000</a:t>
            </a:r>
          </a:p>
        </p:txBody>
      </p:sp>
      <p:cxnSp>
        <p:nvCxnSpPr>
          <p:cNvPr id="5" name="Connettore 2 4"/>
          <p:cNvCxnSpPr/>
          <p:nvPr/>
        </p:nvCxnSpPr>
        <p:spPr>
          <a:xfrm flipH="1">
            <a:off x="5136248" y="3844114"/>
            <a:ext cx="421832" cy="0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19" name="Rettangolo 18"/>
          <p:cNvSpPr/>
          <p:nvPr/>
        </p:nvSpPr>
        <p:spPr>
          <a:xfrm>
            <a:off x="5562261" y="5284274"/>
            <a:ext cx="2588930" cy="646331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dirty="0" smtClean="0">
                <a:solidFill>
                  <a:srgbClr val="C00000"/>
                </a:solidFill>
              </a:rPr>
              <a:t>25</a:t>
            </a:r>
            <a:r>
              <a:rPr lang="it-IT" altLang="it-IT" dirty="0">
                <a:solidFill>
                  <a:srgbClr val="C00000"/>
                </a:solidFill>
              </a:rPr>
              <a:t>% del corrispettivo di </a:t>
            </a:r>
            <a:r>
              <a:rPr lang="it-IT" altLang="it-IT" dirty="0" smtClean="0">
                <a:solidFill>
                  <a:srgbClr val="C00000"/>
                </a:solidFill>
              </a:rPr>
              <a:t>10.000</a:t>
            </a:r>
            <a:endParaRPr lang="it-IT" altLang="it-IT" dirty="0">
              <a:solidFill>
                <a:srgbClr val="C00000"/>
              </a:solidFill>
            </a:endParaRPr>
          </a:p>
        </p:txBody>
      </p:sp>
      <p:cxnSp>
        <p:nvCxnSpPr>
          <p:cNvPr id="20" name="Connettore 2 19"/>
          <p:cNvCxnSpPr/>
          <p:nvPr/>
        </p:nvCxnSpPr>
        <p:spPr>
          <a:xfrm flipH="1">
            <a:off x="5140429" y="5468940"/>
            <a:ext cx="421832" cy="0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13" name="Text Box 1027"/>
          <p:cNvSpPr txBox="1">
            <a:spLocks noChangeArrowheads="1"/>
          </p:cNvSpPr>
          <p:nvPr/>
        </p:nvSpPr>
        <p:spPr bwMode="auto">
          <a:xfrm>
            <a:off x="268453" y="1086602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RILEVAZIONE DELLE PERDITE PROBABILI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55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484770" y="1650010"/>
            <a:ext cx="5120639" cy="463986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Rilevazione delle perdite probabili - Esempio</a:t>
            </a:r>
          </a:p>
        </p:txBody>
      </p:sp>
      <p:sp>
        <p:nvSpPr>
          <p:cNvPr id="2" name="Rettangolo 1"/>
          <p:cNvSpPr/>
          <p:nvPr/>
        </p:nvSpPr>
        <p:spPr>
          <a:xfrm>
            <a:off x="4001722" y="2082057"/>
            <a:ext cx="9973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000" kern="0" dirty="0">
                <a:solidFill>
                  <a:prstClr val="black"/>
                </a:solidFill>
              </a:rPr>
              <a:t>Anno 2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433678" y="2442097"/>
            <a:ext cx="8171731" cy="1296144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1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I costi sostenuti nell’anno 2 ammontano a 20.000</a:t>
            </a:r>
          </a:p>
          <a:p>
            <a:pPr marL="342900" indent="-342900" fontAlgn="auto">
              <a:spcBef>
                <a:spcPts val="1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La perdita probabile ammonta a 5.000</a:t>
            </a:r>
          </a:p>
          <a:p>
            <a:pPr marL="342900" indent="-342900" fontAlgn="auto">
              <a:spcBef>
                <a:spcPts val="1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Le rimanenze finali di lavori in corso su ordinazione ammontano a 55.000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2471751" y="3814776"/>
            <a:ext cx="5904656" cy="369332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dirty="0">
                <a:solidFill>
                  <a:srgbClr val="C00000"/>
                </a:solidFill>
              </a:rPr>
              <a:t>Rimanenze finali (55.000) – Rimanenze iniziali (45.000)</a:t>
            </a:r>
            <a:endParaRPr lang="it-IT" altLang="it-IT" dirty="0" smtClean="0">
              <a:solidFill>
                <a:srgbClr val="C00000"/>
              </a:solidFill>
            </a:endParaRPr>
          </a:p>
        </p:txBody>
      </p:sp>
      <p:graphicFrame>
        <p:nvGraphicFramePr>
          <p:cNvPr id="13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459084"/>
              </p:ext>
            </p:extLst>
          </p:nvPr>
        </p:nvGraphicFramePr>
        <p:xfrm>
          <a:off x="433678" y="4242297"/>
          <a:ext cx="3811242" cy="10055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71082"/>
                <a:gridCol w="1008112"/>
                <a:gridCol w="216024"/>
                <a:gridCol w="216024"/>
              </a:tblGrid>
              <a:tr h="36562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Stato Patrimoniale al 31.12.Anno 2</a:t>
                      </a:r>
                      <a:endParaRPr kumimoji="0" lang="it-IT" sz="180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C.I.3) Lav. Corso su ordinazione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55.000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986337"/>
              </p:ext>
            </p:extLst>
          </p:nvPr>
        </p:nvGraphicFramePr>
        <p:xfrm>
          <a:off x="4401798" y="4242297"/>
          <a:ext cx="4176463" cy="173732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68351"/>
                <a:gridCol w="1008112"/>
              </a:tblGrid>
              <a:tr h="36562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Conto Economico 1.1-31.12.Anno 2</a:t>
                      </a: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A.3) Variazione dei lavori in 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corso </a:t>
                      </a: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su 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ordinazione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10.000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B) Costi anno 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2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-20.000</a:t>
                      </a:r>
                      <a:endParaRPr kumimoji="0" lang="it-IT" sz="1800" b="0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Risultato</a:t>
                      </a: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-10.000</a:t>
                      </a:r>
                      <a:endParaRPr kumimoji="0" 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91436" marR="91436" marT="45737" marB="45737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sp>
        <p:nvSpPr>
          <p:cNvPr id="17" name="CasellaDiTesto 19"/>
          <p:cNvSpPr txBox="1">
            <a:spLocks noChangeArrowheads="1"/>
          </p:cNvSpPr>
          <p:nvPr/>
        </p:nvSpPr>
        <p:spPr bwMode="auto">
          <a:xfrm>
            <a:off x="828009" y="5379554"/>
            <a:ext cx="3528392" cy="923330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  <a:extLst/>
        </p:spPr>
        <p:txBody>
          <a:bodyPr wrap="square">
            <a:spAutoFit/>
          </a:bodyPr>
          <a:lstStyle>
            <a:defPPr>
              <a:defRPr lang="it-IT"/>
            </a:defPPr>
            <a:lvl1pPr eaLnBrk="1" hangingPunct="1">
              <a:defRPr>
                <a:solidFill>
                  <a:srgbClr val="C00000"/>
                </a:solidFill>
              </a:defRPr>
            </a:lvl1pPr>
          </a:lstStyle>
          <a:p>
            <a:pPr algn="just"/>
            <a:r>
              <a:rPr lang="it-IT" altLang="it-IT" spc="-30" dirty="0"/>
              <a:t>Perdita probabile stimata (5.000) + storno </a:t>
            </a:r>
            <a:r>
              <a:rPr lang="it-IT" altLang="it-IT" spc="-30" dirty="0" smtClean="0"/>
              <a:t>dell'u</a:t>
            </a:r>
            <a:r>
              <a:rPr lang="it-IT" altLang="ja-JP" spc="-30" dirty="0" smtClean="0"/>
              <a:t>tile </a:t>
            </a:r>
            <a:r>
              <a:rPr lang="it-IT" altLang="ja-JP" spc="-30" dirty="0"/>
              <a:t>su commessa rilevato </a:t>
            </a:r>
            <a:r>
              <a:rPr lang="it-IT" altLang="ja-JP" spc="-30" dirty="0" smtClean="0"/>
              <a:t>nell'anno </a:t>
            </a:r>
            <a:r>
              <a:rPr lang="it-IT" altLang="ja-JP" spc="-30" dirty="0"/>
              <a:t>1 (5.000)</a:t>
            </a:r>
            <a:endParaRPr lang="it-IT" altLang="it-IT" spc="-30" dirty="0"/>
          </a:p>
        </p:txBody>
      </p:sp>
      <p:cxnSp>
        <p:nvCxnSpPr>
          <p:cNvPr id="4" name="Connettore 4 3"/>
          <p:cNvCxnSpPr>
            <a:stCxn id="19" idx="3"/>
            <a:endCxn id="15" idx="3"/>
          </p:cNvCxnSpPr>
          <p:nvPr/>
        </p:nvCxnSpPr>
        <p:spPr>
          <a:xfrm>
            <a:off x="8376407" y="3999442"/>
            <a:ext cx="201854" cy="1111517"/>
          </a:xfrm>
          <a:prstGeom prst="bentConnector3">
            <a:avLst>
              <a:gd name="adj1" fmla="val 213250"/>
            </a:avLst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cxnSp>
        <p:nvCxnSpPr>
          <p:cNvPr id="10" name="Connettore 2 9"/>
          <p:cNvCxnSpPr/>
          <p:nvPr/>
        </p:nvCxnSpPr>
        <p:spPr>
          <a:xfrm flipV="1">
            <a:off x="4356401" y="5841219"/>
            <a:ext cx="3240360" cy="345294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14" name="Text Box 1027"/>
          <p:cNvSpPr txBox="1">
            <a:spLocks noChangeArrowheads="1"/>
          </p:cNvSpPr>
          <p:nvPr/>
        </p:nvSpPr>
        <p:spPr bwMode="auto">
          <a:xfrm>
            <a:off x="251520" y="1035803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RILEVAZIONE DELLE PERDITE PROBABILI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PAG.35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41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484345" y="1705085"/>
            <a:ext cx="5120639" cy="463986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Rilevazione delle perdite probabili - Esempio</a:t>
            </a:r>
          </a:p>
        </p:txBody>
      </p:sp>
      <p:sp>
        <p:nvSpPr>
          <p:cNvPr id="2" name="Rettangolo 1"/>
          <p:cNvSpPr/>
          <p:nvPr/>
        </p:nvSpPr>
        <p:spPr>
          <a:xfrm>
            <a:off x="4018230" y="2173346"/>
            <a:ext cx="9973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000" kern="0" dirty="0" smtClean="0">
                <a:solidFill>
                  <a:prstClr val="black"/>
                </a:solidFill>
              </a:rPr>
              <a:t>Anno 3</a:t>
            </a:r>
            <a:endParaRPr lang="en-GB" sz="2000" kern="0" dirty="0">
              <a:solidFill>
                <a:prstClr val="black"/>
              </a:solidFill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450186" y="2573456"/>
            <a:ext cx="8171731" cy="1008112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1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I costi sostenuti nell’anno 3 ammontano a 35.000</a:t>
            </a:r>
          </a:p>
          <a:p>
            <a:pPr marL="342900" indent="-342900" fontAlgn="auto">
              <a:spcBef>
                <a:spcPts val="1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La perdita probabile è stata rilevata nell’anno 2</a:t>
            </a:r>
          </a:p>
          <a:p>
            <a:pPr marL="342900" indent="-342900" fontAlgn="auto">
              <a:spcBef>
                <a:spcPts val="1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spc="-30" dirty="0">
                <a:solidFill>
                  <a:prstClr val="black"/>
                </a:solidFill>
                <a:cs typeface="Arial" panose="020B0604020202020204" pitchFamily="34" charset="0"/>
              </a:rPr>
              <a:t>Iscrivo il ricavo realizzato di 90.000</a:t>
            </a:r>
          </a:p>
        </p:txBody>
      </p:sp>
      <p:sp>
        <p:nvSpPr>
          <p:cNvPr id="19" name="Rettangolo 18"/>
          <p:cNvSpPr/>
          <p:nvPr/>
        </p:nvSpPr>
        <p:spPr>
          <a:xfrm>
            <a:off x="2488259" y="3725584"/>
            <a:ext cx="5904656" cy="369332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dirty="0">
                <a:solidFill>
                  <a:srgbClr val="C00000"/>
                </a:solidFill>
              </a:rPr>
              <a:t>Rimanenze finali </a:t>
            </a:r>
            <a:r>
              <a:rPr lang="it-IT" altLang="it-IT" dirty="0" smtClean="0">
                <a:solidFill>
                  <a:srgbClr val="C00000"/>
                </a:solidFill>
              </a:rPr>
              <a:t>(0) </a:t>
            </a:r>
            <a:r>
              <a:rPr lang="it-IT" altLang="it-IT" dirty="0">
                <a:solidFill>
                  <a:srgbClr val="C00000"/>
                </a:solidFill>
              </a:rPr>
              <a:t>– Rimanenze iniziali </a:t>
            </a:r>
            <a:r>
              <a:rPr lang="it-IT" altLang="it-IT" dirty="0" smtClean="0">
                <a:solidFill>
                  <a:srgbClr val="C00000"/>
                </a:solidFill>
              </a:rPr>
              <a:t>(55.000</a:t>
            </a:r>
            <a:r>
              <a:rPr lang="it-IT" altLang="it-IT" dirty="0">
                <a:solidFill>
                  <a:srgbClr val="C00000"/>
                </a:solidFill>
              </a:rPr>
              <a:t>)</a:t>
            </a:r>
            <a:endParaRPr lang="it-IT" altLang="it-IT" dirty="0" smtClean="0">
              <a:solidFill>
                <a:srgbClr val="C00000"/>
              </a:solidFill>
            </a:endParaRPr>
          </a:p>
        </p:txBody>
      </p:sp>
      <p:graphicFrame>
        <p:nvGraphicFramePr>
          <p:cNvPr id="13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130291"/>
              </p:ext>
            </p:extLst>
          </p:nvPr>
        </p:nvGraphicFramePr>
        <p:xfrm>
          <a:off x="450186" y="4301648"/>
          <a:ext cx="3811242" cy="10055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71082"/>
                <a:gridCol w="1008112"/>
                <a:gridCol w="216024"/>
                <a:gridCol w="216024"/>
              </a:tblGrid>
              <a:tr h="36562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Stato Patrimoniale al 31.12.Anno 3</a:t>
                      </a:r>
                      <a:endParaRPr kumimoji="0" lang="it-IT" sz="180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A92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S PGothic" charset="0"/>
                        <a:cs typeface="MS PGothic" charset="0"/>
                      </a:endParaRP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C.I.3) Lav. Corso su ordinazione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657" marB="45657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759485"/>
              </p:ext>
            </p:extLst>
          </p:nvPr>
        </p:nvGraphicFramePr>
        <p:xfrm>
          <a:off x="4418306" y="4157632"/>
          <a:ext cx="4176463" cy="210257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68351"/>
                <a:gridCol w="1008112"/>
              </a:tblGrid>
              <a:tr h="36562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Conto Economico 1.1-31.12.Anno 3</a:t>
                      </a:r>
                    </a:p>
                  </a:txBody>
                  <a:tcPr marL="0" marR="0" marT="45651" marB="4565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64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A.1) Ricavi di vendita</a:t>
                      </a:r>
                    </a:p>
                  </a:txBody>
                  <a:tcPr marL="91436" marR="91436" marT="45669" marB="4566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90.000</a:t>
                      </a:r>
                    </a:p>
                  </a:txBody>
                  <a:tcPr marL="91436" marR="91436" marT="45669" marB="4566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A.3) Variazione dei lavori in </a:t>
                      </a:r>
                      <a:b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</a:b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        corso su ordinazione</a:t>
                      </a:r>
                    </a:p>
                  </a:txBody>
                  <a:tcPr marL="91436" marR="91436" marT="45669" marB="4566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-55.000</a:t>
                      </a:r>
                    </a:p>
                  </a:txBody>
                  <a:tcPr marL="91436" marR="91436" marT="45669" marB="4566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B) Costi anno 2</a:t>
                      </a:r>
                    </a:p>
                  </a:txBody>
                  <a:tcPr marL="91436" marR="91436" marT="45669" marB="4566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-35.000</a:t>
                      </a:r>
                    </a:p>
                  </a:txBody>
                  <a:tcPr marL="91436" marR="91436" marT="45669" marB="4566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  <a:tr h="3656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Risultato</a:t>
                      </a:r>
                    </a:p>
                  </a:txBody>
                  <a:tcPr marL="91436" marR="91436" marT="45669" marB="4566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charset="0"/>
                          <a:cs typeface="MS PGothic" charset="0"/>
                        </a:rPr>
                        <a:t>0</a:t>
                      </a:r>
                    </a:p>
                  </a:txBody>
                  <a:tcPr marL="91436" marR="91436" marT="45669" marB="45669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ADA"/>
                    </a:solidFill>
                  </a:tcPr>
                </a:tc>
              </a:tr>
            </a:tbl>
          </a:graphicData>
        </a:graphic>
      </p:graphicFrame>
      <p:cxnSp>
        <p:nvCxnSpPr>
          <p:cNvPr id="4" name="Connettore 4 3"/>
          <p:cNvCxnSpPr>
            <a:stCxn id="19" idx="3"/>
          </p:cNvCxnSpPr>
          <p:nvPr/>
        </p:nvCxnSpPr>
        <p:spPr>
          <a:xfrm>
            <a:off x="8392915" y="3910250"/>
            <a:ext cx="201854" cy="1224000"/>
          </a:xfrm>
          <a:prstGeom prst="bentConnector3">
            <a:avLst>
              <a:gd name="adj1" fmla="val 213250"/>
            </a:avLst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12" name="Text Box 1027"/>
          <p:cNvSpPr txBox="1">
            <a:spLocks noChangeArrowheads="1"/>
          </p:cNvSpPr>
          <p:nvPr/>
        </p:nvSpPr>
        <p:spPr bwMode="auto">
          <a:xfrm>
            <a:off x="268453" y="1061534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RILEVAZIONE DELLE PERDITE PROBABILI</a:t>
            </a:r>
            <a:endParaRPr lang="it-IT" sz="3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PAG.35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60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2933681"/>
            <a:ext cx="8784976" cy="114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OIC 25</a:t>
            </a:r>
            <a:b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IMPOSTE SUL REDDITO</a:t>
            </a:r>
            <a:endParaRPr lang="it-IT" sz="33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3328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34367" y="1957498"/>
            <a:ext cx="7704856" cy="422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Operazioni che non hanno effetto sul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Conto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economico: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introduzione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di una nuova disciplina organica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previsione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di casi che costituiscono eccezioni nelle quali non devono essere iscritte le attività per imposte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anticipate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Requisiti per l’iscrizione della fiscalità differita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Precisazione sull’aliquota fiscale da utilizzare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Precisazioni in merito all’iscrizione delle attività per imposte anticipate sulle perdite fiscali riportabili a nuovo </a:t>
            </a:r>
            <a:r>
              <a:rPr lang="it-IT" sz="2000" dirty="0" smtClean="0">
                <a:solidFill>
                  <a:prstClr val="black"/>
                </a:solidFill>
                <a:cs typeface="Droid Serif"/>
                <a:sym typeface="Wingdings"/>
              </a:rPr>
              <a:t>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Caso operativo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Introduzione di una disciplina della fiscalità differita sulle partecipazioni e integrazione del tema della fiscalità differita nelle operazioni straordinarie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256349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OIC 25 – NOVITÀ IN SINTESI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PAG.36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51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844824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OBIETTIVO DELLA FISCALITÀ DIFFERITA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806375" y="2836003"/>
            <a:ext cx="7551024" cy="2448272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RICONOSCERE GLI EFFETTI FISCALI DEI FATTI AMMINISTRATIVI NEL MEDESIMO ESERCIZIO IN CUI SONO ISCRITTI I FATTI AMMINISTRATIVI STESSI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cioè nell’esercizio di competenza economica secondo le norme civilistiche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e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i principi contabili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PAG.36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21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599496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DEFINIZIONE DI DIFFERENZA TEMPORANEA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803534" y="2636912"/>
            <a:ext cx="7551024" cy="2304256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Una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differenza temporanea rappresenta, ad una certa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data, </a:t>
            </a:r>
            <a:b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la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differenza tra il valore di una attività o una passività determinato con criteri di valutazione civilistici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e </a:t>
            </a:r>
            <a:r>
              <a:rPr lang="it-IT" altLang="it-IT" sz="2000" dirty="0">
                <a:solidFill>
                  <a:prstClr val="black"/>
                </a:solidFill>
                <a:cs typeface="Arial" panose="020B0604020202020204" pitchFamily="34" charset="0"/>
              </a:rPr>
              <a:t>il loro valore riconosciuto ai fini fiscali, destinate ad annullarsi negli esercizi </a:t>
            </a:r>
            <a:r>
              <a:rPr lang="it-IT" altLang="it-IT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successivi </a:t>
            </a:r>
            <a:endParaRPr lang="it-IT" altLang="it-IT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899592" y="5229200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25 § 13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PAG.37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99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213685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ORIGINE DELLE DIFFERENZE TEMPORANEE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816191" y="2107125"/>
            <a:ext cx="7551024" cy="641961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Le differenze temporanee possono sorgere a seguito di: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816191" y="3162801"/>
            <a:ext cx="3600000" cy="798294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operazioni </a:t>
            </a:r>
            <a:r>
              <a:rPr lang="it-IT" altLang="it-IT" sz="2000" dirty="0">
                <a:solidFill>
                  <a:prstClr val="black"/>
                </a:solidFill>
              </a:rPr>
              <a:t>che hanno effetto sul </a:t>
            </a:r>
            <a:r>
              <a:rPr lang="it-IT" altLang="it-IT" sz="2000" dirty="0" smtClean="0">
                <a:solidFill>
                  <a:prstClr val="black"/>
                </a:solidFill>
              </a:rPr>
              <a:t>Conto </a:t>
            </a:r>
            <a:r>
              <a:rPr lang="it-IT" altLang="it-IT" sz="2000" dirty="0">
                <a:solidFill>
                  <a:prstClr val="black"/>
                </a:solidFill>
              </a:rPr>
              <a:t>economico</a:t>
            </a:r>
            <a:endParaRPr lang="it-IT" altLang="it-IT" sz="2000" dirty="0" smtClean="0">
              <a:solidFill>
                <a:prstClr val="black"/>
              </a:solidFill>
            </a:endParaRPr>
          </a:p>
        </p:txBody>
      </p:sp>
      <p:sp>
        <p:nvSpPr>
          <p:cNvPr id="4" name="Freccia in giù 3"/>
          <p:cNvSpPr/>
          <p:nvPr/>
        </p:nvSpPr>
        <p:spPr>
          <a:xfrm>
            <a:off x="2472175" y="2874769"/>
            <a:ext cx="288032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4767215" y="4393143"/>
            <a:ext cx="3600000" cy="1152128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Problematica disciplinata in </a:t>
            </a:r>
            <a:r>
              <a:rPr lang="it-IT" altLang="it-IT" sz="2000" dirty="0" smtClean="0">
                <a:solidFill>
                  <a:prstClr val="black"/>
                </a:solidFill>
              </a:rPr>
              <a:t>modo più </a:t>
            </a:r>
            <a:r>
              <a:rPr lang="it-IT" altLang="it-IT" sz="2000" dirty="0">
                <a:solidFill>
                  <a:prstClr val="black"/>
                </a:solidFill>
              </a:rPr>
              <a:t>ampia rispetto all’OIC 25 previgente</a:t>
            </a:r>
          </a:p>
        </p:txBody>
      </p:sp>
      <p:sp>
        <p:nvSpPr>
          <p:cNvPr id="22" name="Rettangolo arrotondato 21"/>
          <p:cNvSpPr/>
          <p:nvPr/>
        </p:nvSpPr>
        <p:spPr>
          <a:xfrm>
            <a:off x="4767215" y="3162801"/>
            <a:ext cx="3600000" cy="798294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operazioni </a:t>
            </a:r>
            <a:r>
              <a:rPr lang="it-IT" altLang="it-IT" sz="2000" dirty="0">
                <a:solidFill>
                  <a:prstClr val="black"/>
                </a:solidFill>
              </a:rPr>
              <a:t>che </a:t>
            </a:r>
            <a:r>
              <a:rPr lang="it-IT" altLang="it-IT" sz="2000" dirty="0" smtClean="0">
                <a:solidFill>
                  <a:prstClr val="black"/>
                </a:solidFill>
              </a:rPr>
              <a:t>non hanno </a:t>
            </a:r>
            <a:r>
              <a:rPr lang="it-IT" altLang="it-IT" sz="2000" dirty="0">
                <a:solidFill>
                  <a:prstClr val="black"/>
                </a:solidFill>
              </a:rPr>
              <a:t>effetto sul </a:t>
            </a:r>
            <a:r>
              <a:rPr lang="it-IT" altLang="it-IT" sz="2000" dirty="0" smtClean="0">
                <a:solidFill>
                  <a:prstClr val="black"/>
                </a:solidFill>
              </a:rPr>
              <a:t>Conto </a:t>
            </a:r>
            <a:r>
              <a:rPr lang="it-IT" altLang="it-IT" sz="2000" dirty="0">
                <a:solidFill>
                  <a:prstClr val="black"/>
                </a:solidFill>
              </a:rPr>
              <a:t>economico</a:t>
            </a:r>
            <a:endParaRPr lang="it-IT" altLang="it-IT" sz="2000" dirty="0" smtClean="0">
              <a:solidFill>
                <a:prstClr val="black"/>
              </a:solidFill>
            </a:endParaRPr>
          </a:p>
        </p:txBody>
      </p:sp>
      <p:sp>
        <p:nvSpPr>
          <p:cNvPr id="23" name="Freccia in giù 22"/>
          <p:cNvSpPr/>
          <p:nvPr/>
        </p:nvSpPr>
        <p:spPr>
          <a:xfrm>
            <a:off x="6423199" y="2874769"/>
            <a:ext cx="288032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" name="Freccia in su 1"/>
          <p:cNvSpPr/>
          <p:nvPr/>
        </p:nvSpPr>
        <p:spPr>
          <a:xfrm>
            <a:off x="6455668" y="4105111"/>
            <a:ext cx="257316" cy="144016"/>
          </a:xfrm>
          <a:prstGeom prst="up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arrotondato 23"/>
          <p:cNvSpPr/>
          <p:nvPr/>
        </p:nvSpPr>
        <p:spPr>
          <a:xfrm>
            <a:off x="816191" y="5644948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25 § 13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PAG.37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58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103535"/>
            <a:ext cx="8640960" cy="78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80000"/>
              </a:lnSpc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OPERAZIONI CHE HANNO EFFETTO SUL CONTO ECONOMICO</a:t>
            </a:r>
          </a:p>
        </p:txBody>
      </p:sp>
      <p:cxnSp>
        <p:nvCxnSpPr>
          <p:cNvPr id="14" name="Connettore 2 13"/>
          <p:cNvCxnSpPr/>
          <p:nvPr/>
        </p:nvCxnSpPr>
        <p:spPr>
          <a:xfrm>
            <a:off x="2526079" y="2390332"/>
            <a:ext cx="1872000" cy="3667"/>
          </a:xfrm>
          <a:prstGeom prst="straightConnector1">
            <a:avLst/>
          </a:prstGeom>
          <a:ln>
            <a:solidFill>
              <a:srgbClr val="364D47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2737934" y="2248523"/>
            <a:ext cx="1483419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CONFRONTO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406895" y="3204921"/>
            <a:ext cx="17525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VALORI UGUALI</a:t>
            </a:r>
          </a:p>
        </p:txBody>
      </p:sp>
      <p:cxnSp>
        <p:nvCxnSpPr>
          <p:cNvPr id="20" name="AutoShape 7"/>
          <p:cNvCxnSpPr>
            <a:cxnSpLocks noChangeShapeType="1"/>
          </p:cNvCxnSpPr>
          <p:nvPr/>
        </p:nvCxnSpPr>
        <p:spPr bwMode="auto">
          <a:xfrm rot="5400000">
            <a:off x="2057419" y="1782665"/>
            <a:ext cx="648000" cy="2196451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cxnSp>
        <p:nvCxnSpPr>
          <p:cNvPr id="21" name="AutoShape 8"/>
          <p:cNvCxnSpPr>
            <a:cxnSpLocks noChangeShapeType="1"/>
          </p:cNvCxnSpPr>
          <p:nvPr/>
        </p:nvCxnSpPr>
        <p:spPr bwMode="auto">
          <a:xfrm rot="16200000" flipH="1">
            <a:off x="3926426" y="2110108"/>
            <a:ext cx="648000" cy="1541564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cxnSp>
        <p:nvCxnSpPr>
          <p:cNvPr id="25" name="AutoShape 9"/>
          <p:cNvCxnSpPr>
            <a:cxnSpLocks noChangeShapeType="1"/>
          </p:cNvCxnSpPr>
          <p:nvPr/>
        </p:nvCxnSpPr>
        <p:spPr bwMode="auto">
          <a:xfrm rot="16200000" flipH="1">
            <a:off x="5955643" y="2511478"/>
            <a:ext cx="396000" cy="226487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cxnSp>
        <p:nvCxnSpPr>
          <p:cNvPr id="26" name="AutoShape 10"/>
          <p:cNvCxnSpPr>
            <a:cxnSpLocks noChangeShapeType="1"/>
          </p:cNvCxnSpPr>
          <p:nvPr/>
        </p:nvCxnSpPr>
        <p:spPr bwMode="auto">
          <a:xfrm rot="5400000">
            <a:off x="4304919" y="3125671"/>
            <a:ext cx="396000" cy="1036578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cxnSp>
        <p:nvCxnSpPr>
          <p:cNvPr id="28" name="AutoShape 14"/>
          <p:cNvCxnSpPr>
            <a:cxnSpLocks noChangeShapeType="1"/>
          </p:cNvCxnSpPr>
          <p:nvPr/>
        </p:nvCxnSpPr>
        <p:spPr bwMode="auto">
          <a:xfrm rot="5400000">
            <a:off x="3145758" y="4192498"/>
            <a:ext cx="541338" cy="1136406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cxnSp>
        <p:nvCxnSpPr>
          <p:cNvPr id="29" name="AutoShape 15"/>
          <p:cNvCxnSpPr>
            <a:cxnSpLocks noChangeShapeType="1"/>
          </p:cNvCxnSpPr>
          <p:nvPr/>
        </p:nvCxnSpPr>
        <p:spPr bwMode="auto">
          <a:xfrm rot="16200000" flipH="1">
            <a:off x="4347007" y="4127656"/>
            <a:ext cx="541338" cy="1266092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sp>
        <p:nvSpPr>
          <p:cNvPr id="33" name="Rectangle 20"/>
          <p:cNvSpPr>
            <a:spLocks noChangeArrowheads="1"/>
          </p:cNvSpPr>
          <p:nvPr/>
        </p:nvSpPr>
        <p:spPr bwMode="auto">
          <a:xfrm>
            <a:off x="1700474" y="6123383"/>
            <a:ext cx="22955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IMPOSTE DIFFERITE</a:t>
            </a:r>
          </a:p>
        </p:txBody>
      </p:sp>
      <p:sp>
        <p:nvSpPr>
          <p:cNvPr id="34" name="Rectangle 21"/>
          <p:cNvSpPr>
            <a:spLocks noChangeArrowheads="1"/>
          </p:cNvSpPr>
          <p:nvPr/>
        </p:nvSpPr>
        <p:spPr bwMode="auto">
          <a:xfrm>
            <a:off x="4208365" y="6112350"/>
            <a:ext cx="24152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IMPOSTE ANTICIPATE</a:t>
            </a:r>
          </a:p>
        </p:txBody>
      </p:sp>
      <p:cxnSp>
        <p:nvCxnSpPr>
          <p:cNvPr id="35" name="AutoShape 24"/>
          <p:cNvCxnSpPr>
            <a:cxnSpLocks noChangeShapeType="1"/>
          </p:cNvCxnSpPr>
          <p:nvPr/>
        </p:nvCxnSpPr>
        <p:spPr bwMode="auto">
          <a:xfrm>
            <a:off x="2848224" y="5933584"/>
            <a:ext cx="1" cy="216000"/>
          </a:xfrm>
          <a:prstGeom prst="straightConnector1">
            <a:avLst/>
          </a:prstGeom>
          <a:noFill/>
          <a:ln w="28575">
            <a:solidFill>
              <a:srgbClr val="364D47"/>
            </a:solidFill>
            <a:round/>
            <a:headEnd/>
            <a:tailEnd type="triangle" w="med" len="med"/>
          </a:ln>
        </p:spPr>
      </p:cxnSp>
      <p:sp>
        <p:nvSpPr>
          <p:cNvPr id="36" name="Rectangle 26"/>
          <p:cNvSpPr>
            <a:spLocks noChangeArrowheads="1"/>
          </p:cNvSpPr>
          <p:nvPr/>
        </p:nvSpPr>
        <p:spPr bwMode="auto">
          <a:xfrm>
            <a:off x="587146" y="4994088"/>
            <a:ext cx="148150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NO </a:t>
            </a:r>
            <a:br>
              <a:rPr lang="it-IT" dirty="0">
                <a:solidFill>
                  <a:schemeClr val="tx1"/>
                </a:solidFill>
                <a:latin typeface="+mj-lt"/>
              </a:rPr>
            </a:br>
            <a:r>
              <a:rPr lang="it-IT" dirty="0">
                <a:solidFill>
                  <a:schemeClr val="tx1"/>
                </a:solidFill>
                <a:latin typeface="+mj-lt"/>
              </a:rPr>
              <a:t>fiscalità differita</a:t>
            </a:r>
          </a:p>
        </p:txBody>
      </p:sp>
      <p:cxnSp>
        <p:nvCxnSpPr>
          <p:cNvPr id="37" name="AutoShape 27"/>
          <p:cNvCxnSpPr>
            <a:cxnSpLocks noChangeShapeType="1"/>
          </p:cNvCxnSpPr>
          <p:nvPr/>
        </p:nvCxnSpPr>
        <p:spPr bwMode="auto">
          <a:xfrm>
            <a:off x="1283193" y="3481912"/>
            <a:ext cx="2199" cy="324000"/>
          </a:xfrm>
          <a:prstGeom prst="straightConnector1">
            <a:avLst/>
          </a:prstGeom>
          <a:noFill/>
          <a:ln w="28575">
            <a:solidFill>
              <a:srgbClr val="364D47"/>
            </a:solidFill>
            <a:round/>
            <a:headEnd/>
            <a:tailEnd type="triangle" w="med" len="med"/>
          </a:ln>
        </p:spPr>
      </p:cxnSp>
      <p:sp>
        <p:nvSpPr>
          <p:cNvPr id="41" name="Rectangle 26"/>
          <p:cNvSpPr>
            <a:spLocks noChangeArrowheads="1"/>
          </p:cNvSpPr>
          <p:nvPr/>
        </p:nvSpPr>
        <p:spPr bwMode="auto">
          <a:xfrm>
            <a:off x="6611300" y="5227045"/>
            <a:ext cx="158601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NO </a:t>
            </a:r>
            <a:br>
              <a:rPr lang="it-IT" dirty="0">
                <a:solidFill>
                  <a:schemeClr val="tx1"/>
                </a:solidFill>
                <a:latin typeface="+mj-lt"/>
              </a:rPr>
            </a:br>
            <a:r>
              <a:rPr lang="it-IT" dirty="0">
                <a:solidFill>
                  <a:schemeClr val="tx1"/>
                </a:solidFill>
                <a:latin typeface="+mj-lt"/>
              </a:rPr>
              <a:t>fiscalità differita</a:t>
            </a:r>
          </a:p>
        </p:txBody>
      </p:sp>
      <p:cxnSp>
        <p:nvCxnSpPr>
          <p:cNvPr id="42" name="AutoShape 33"/>
          <p:cNvCxnSpPr>
            <a:cxnSpLocks noChangeShapeType="1"/>
          </p:cNvCxnSpPr>
          <p:nvPr/>
        </p:nvCxnSpPr>
        <p:spPr bwMode="auto">
          <a:xfrm>
            <a:off x="7384637" y="4994088"/>
            <a:ext cx="0" cy="299065"/>
          </a:xfrm>
          <a:prstGeom prst="straightConnector1">
            <a:avLst/>
          </a:prstGeom>
          <a:noFill/>
          <a:ln w="28575">
            <a:solidFill>
              <a:srgbClr val="364D47"/>
            </a:solidFill>
            <a:round/>
            <a:headEnd/>
            <a:tailEnd type="triangle" w="med" len="med"/>
          </a:ln>
        </p:spPr>
      </p:cxnSp>
      <p:cxnSp>
        <p:nvCxnSpPr>
          <p:cNvPr id="44" name="AutoShape 24"/>
          <p:cNvCxnSpPr>
            <a:cxnSpLocks noChangeShapeType="1"/>
          </p:cNvCxnSpPr>
          <p:nvPr/>
        </p:nvCxnSpPr>
        <p:spPr bwMode="auto">
          <a:xfrm>
            <a:off x="5254223" y="5928868"/>
            <a:ext cx="1" cy="252000"/>
          </a:xfrm>
          <a:prstGeom prst="straightConnector1">
            <a:avLst/>
          </a:prstGeom>
          <a:noFill/>
          <a:ln w="28575">
            <a:solidFill>
              <a:srgbClr val="364D47"/>
            </a:solidFill>
            <a:round/>
            <a:headEnd/>
            <a:tailEnd type="triangle" w="med" len="med"/>
          </a:ln>
        </p:spPr>
      </p:cxnSp>
      <p:cxnSp>
        <p:nvCxnSpPr>
          <p:cNvPr id="45" name="AutoShape 33"/>
          <p:cNvCxnSpPr>
            <a:cxnSpLocks noChangeShapeType="1"/>
          </p:cNvCxnSpPr>
          <p:nvPr/>
        </p:nvCxnSpPr>
        <p:spPr bwMode="auto">
          <a:xfrm>
            <a:off x="1288342" y="4706774"/>
            <a:ext cx="0" cy="299065"/>
          </a:xfrm>
          <a:prstGeom prst="straightConnector1">
            <a:avLst/>
          </a:prstGeom>
          <a:noFill/>
          <a:ln w="28575">
            <a:solidFill>
              <a:srgbClr val="364D47"/>
            </a:solidFill>
            <a:round/>
            <a:headEnd/>
            <a:tailEnd type="triangle" w="med" len="med"/>
          </a:ln>
        </p:spPr>
      </p:cxnSp>
      <p:sp>
        <p:nvSpPr>
          <p:cNvPr id="3" name="Rettangolo arrotondato 2"/>
          <p:cNvSpPr/>
          <p:nvPr/>
        </p:nvSpPr>
        <p:spPr>
          <a:xfrm>
            <a:off x="289663" y="1969752"/>
            <a:ext cx="2236416" cy="864096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prstClr val="black"/>
                </a:solidFill>
              </a:rPr>
              <a:t>Risultato d’esercizio </a:t>
            </a:r>
            <a:r>
              <a:rPr lang="it-IT" dirty="0" smtClean="0">
                <a:solidFill>
                  <a:prstClr val="black"/>
                </a:solidFill>
              </a:rPr>
              <a:t>(</a:t>
            </a:r>
            <a:r>
              <a:rPr lang="it-IT" dirty="0">
                <a:solidFill>
                  <a:prstClr val="black"/>
                </a:solidFill>
              </a:rPr>
              <a:t>utile o perdita </a:t>
            </a:r>
            <a:r>
              <a:rPr lang="it-IT" dirty="0" smtClean="0">
                <a:solidFill>
                  <a:prstClr val="black"/>
                </a:solidFill>
              </a:rPr>
              <a:t>d’esercizio)</a:t>
            </a:r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46" name="Rettangolo arrotondato 45"/>
          <p:cNvSpPr/>
          <p:nvPr/>
        </p:nvSpPr>
        <p:spPr>
          <a:xfrm>
            <a:off x="4417258" y="1954974"/>
            <a:ext cx="1512308" cy="864096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prstClr val="black"/>
                </a:solidFill>
              </a:rPr>
              <a:t>Risultato </a:t>
            </a:r>
            <a:r>
              <a:rPr lang="it-IT" dirty="0" smtClean="0">
                <a:solidFill>
                  <a:prstClr val="black"/>
                </a:solidFill>
              </a:rPr>
              <a:t>imponibile</a:t>
            </a:r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47" name="Rectangle 4"/>
          <p:cNvSpPr>
            <a:spLocks noChangeArrowheads="1"/>
          </p:cNvSpPr>
          <p:nvPr/>
        </p:nvSpPr>
        <p:spPr bwMode="auto">
          <a:xfrm>
            <a:off x="4112850" y="3204921"/>
            <a:ext cx="18167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VALORI </a:t>
            </a:r>
            <a:r>
              <a:rPr lang="it-IT" dirty="0" smtClean="0">
                <a:solidFill>
                  <a:schemeClr val="tx1"/>
                </a:solidFill>
                <a:latin typeface="+mj-lt"/>
              </a:rPr>
              <a:t>DIVERSI</a:t>
            </a:r>
            <a:endParaRPr lang="it-IT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Rettangolo arrotondato 47"/>
          <p:cNvSpPr/>
          <p:nvPr/>
        </p:nvSpPr>
        <p:spPr>
          <a:xfrm>
            <a:off x="289662" y="3841960"/>
            <a:ext cx="2113937" cy="864096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b="1" dirty="0">
                <a:solidFill>
                  <a:prstClr val="black"/>
                </a:solidFill>
              </a:rPr>
              <a:t>Non si originano </a:t>
            </a:r>
            <a:br>
              <a:rPr lang="it-IT" b="1" dirty="0">
                <a:solidFill>
                  <a:prstClr val="black"/>
                </a:solidFill>
              </a:rPr>
            </a:br>
            <a:r>
              <a:rPr lang="it-IT" b="1" dirty="0">
                <a:solidFill>
                  <a:prstClr val="black"/>
                </a:solidFill>
              </a:rPr>
              <a:t>differenze </a:t>
            </a:r>
            <a:r>
              <a:rPr lang="it-IT" b="1" dirty="0" smtClean="0">
                <a:solidFill>
                  <a:prstClr val="black"/>
                </a:solidFill>
              </a:rPr>
              <a:t>temporanee</a:t>
            </a:r>
            <a:endParaRPr lang="it-IT" b="1" dirty="0">
              <a:solidFill>
                <a:prstClr val="black"/>
              </a:solidFill>
            </a:endParaRPr>
          </a:p>
        </p:txBody>
      </p:sp>
      <p:sp>
        <p:nvSpPr>
          <p:cNvPr id="49" name="Rettangolo arrotondato 48"/>
          <p:cNvSpPr/>
          <p:nvPr/>
        </p:nvSpPr>
        <p:spPr>
          <a:xfrm>
            <a:off x="2848225" y="3873180"/>
            <a:ext cx="2236416" cy="616853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b="1" dirty="0">
                <a:solidFill>
                  <a:prstClr val="black"/>
                </a:solidFill>
              </a:rPr>
              <a:t>Differenze </a:t>
            </a:r>
          </a:p>
          <a:p>
            <a:pPr algn="ctr"/>
            <a:r>
              <a:rPr lang="it-IT" b="1" dirty="0">
                <a:solidFill>
                  <a:prstClr val="black"/>
                </a:solidFill>
              </a:rPr>
              <a:t>temporanee</a:t>
            </a:r>
          </a:p>
        </p:txBody>
      </p:sp>
      <p:sp>
        <p:nvSpPr>
          <p:cNvPr id="50" name="Rettangolo arrotondato 49"/>
          <p:cNvSpPr/>
          <p:nvPr/>
        </p:nvSpPr>
        <p:spPr>
          <a:xfrm>
            <a:off x="5442459" y="3885533"/>
            <a:ext cx="3240360" cy="1074088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b="1" dirty="0">
                <a:solidFill>
                  <a:prstClr val="black"/>
                </a:solidFill>
              </a:rPr>
              <a:t>Differenze permanenti </a:t>
            </a:r>
            <a:r>
              <a:rPr lang="it-IT" dirty="0">
                <a:solidFill>
                  <a:prstClr val="black"/>
                </a:solidFill>
              </a:rPr>
              <a:t>differenze che non si riverseranno negli esercizi successivi</a:t>
            </a:r>
          </a:p>
        </p:txBody>
      </p:sp>
      <p:sp>
        <p:nvSpPr>
          <p:cNvPr id="51" name="Rettangolo arrotondato 50"/>
          <p:cNvSpPr/>
          <p:nvPr/>
        </p:nvSpPr>
        <p:spPr>
          <a:xfrm>
            <a:off x="1948225" y="5068035"/>
            <a:ext cx="1800000" cy="864096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prstClr val="black"/>
                </a:solidFill>
              </a:rPr>
              <a:t>Differenza temporanea imponibile</a:t>
            </a:r>
          </a:p>
        </p:txBody>
      </p:sp>
      <p:sp>
        <p:nvSpPr>
          <p:cNvPr id="52" name="Rettangolo arrotondato 51"/>
          <p:cNvSpPr/>
          <p:nvPr/>
        </p:nvSpPr>
        <p:spPr>
          <a:xfrm>
            <a:off x="4349273" y="5049163"/>
            <a:ext cx="1800000" cy="864096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prstClr val="black"/>
                </a:solidFill>
              </a:rPr>
              <a:t>Differenza temporanea deducibile</a:t>
            </a:r>
          </a:p>
        </p:txBody>
      </p:sp>
      <p:sp>
        <p:nvSpPr>
          <p:cNvPr id="53" name="Rettangolo arrotondato 52"/>
          <p:cNvSpPr/>
          <p:nvPr/>
        </p:nvSpPr>
        <p:spPr>
          <a:xfrm>
            <a:off x="6153643" y="1877250"/>
            <a:ext cx="2738388" cy="1704724"/>
          </a:xfrm>
          <a:prstGeom prst="roundRect">
            <a:avLst/>
          </a:prstGeom>
          <a:solidFill>
            <a:srgbClr val="DADADA"/>
          </a:solidFill>
          <a:ln w="38100">
            <a:solidFill>
              <a:srgbClr val="DADA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2000"/>
              </a:lnSpc>
            </a:pPr>
            <a:r>
              <a:rPr lang="it-IT" dirty="0">
                <a:solidFill>
                  <a:prstClr val="black"/>
                </a:solidFill>
              </a:rPr>
              <a:t>La fiscalità differita deve essere rilevata nel Conto economico nell’esercizio in cui emergono le differenze temporanee</a:t>
            </a:r>
          </a:p>
        </p:txBody>
      </p:sp>
      <p:sp>
        <p:nvSpPr>
          <p:cNvPr id="30" name="CasellaDiTesto 29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PAG.38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6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433678" y="1475977"/>
            <a:ext cx="8280920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OPERAZIONI CHE NON HANNO EFFETTO SUL CONTO ECONOMICO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702691" y="5301248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25 § 55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734367" y="2559710"/>
            <a:ext cx="7704856" cy="288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10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Le differenze temporanee possono sorgere anche quale conseguenza di operazioni che non transitano dal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Conto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economico, quali: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operazioni straordinarie (es.: fusioni, scissioni o conferimenti)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rivalutazione di attività iscritte nello stato patrimoniale a seguito di specifiche leggi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riserve in sospensione di imposta</a:t>
            </a:r>
          </a:p>
        </p:txBody>
      </p:sp>
      <p:sp>
        <p:nvSpPr>
          <p:cNvPr id="5" name="CasellaDiTesto 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PAG.38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67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878383" y="5301208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25 § 55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734367" y="2775694"/>
            <a:ext cx="7704856" cy="288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10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Le imposte differite in tali casi sono contabilizzate inizialmente nella voce B. 2 Fondo imposte differite tramite riduzione della corrispondente posta di patrimonio netto. </a:t>
            </a: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29188"/>
              </p:ext>
            </p:extLst>
          </p:nvPr>
        </p:nvGraphicFramePr>
        <p:xfrm>
          <a:off x="858092" y="4293096"/>
          <a:ext cx="7077075" cy="609600"/>
        </p:xfrm>
        <a:graphic>
          <a:graphicData uri="http://schemas.openxmlformats.org/drawingml/2006/table">
            <a:tbl>
              <a:tblPr/>
              <a:tblGrid>
                <a:gridCol w="3108325"/>
                <a:gridCol w="304800"/>
                <a:gridCol w="2408238"/>
                <a:gridCol w="385762"/>
                <a:gridCol w="869950"/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Riserva 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Fondo imposte differite</a:t>
                      </a: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 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……...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 Box 1027"/>
          <p:cNvSpPr txBox="1">
            <a:spLocks noChangeArrowheads="1"/>
          </p:cNvSpPr>
          <p:nvPr/>
        </p:nvSpPr>
        <p:spPr bwMode="auto">
          <a:xfrm>
            <a:off x="433678" y="1556792"/>
            <a:ext cx="8280920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OPERAZIONI CHE NON HANNO EFFETTO SUL CONTO ECONOMICO</a:t>
            </a: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PAG.39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42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ttore 2 9"/>
          <p:cNvCxnSpPr/>
          <p:nvPr/>
        </p:nvCxnSpPr>
        <p:spPr>
          <a:xfrm>
            <a:off x="3329822" y="2279630"/>
            <a:ext cx="2102019" cy="0"/>
          </a:xfrm>
          <a:prstGeom prst="straightConnector1">
            <a:avLst/>
          </a:prstGeom>
          <a:ln>
            <a:solidFill>
              <a:srgbClr val="364D47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611661" y="2135420"/>
            <a:ext cx="1483419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>
                <a:solidFill>
                  <a:prstClr val="black"/>
                </a:solidFill>
                <a:latin typeface="Arial"/>
              </a:rPr>
              <a:t>CONFRONTO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67147" y="2921949"/>
            <a:ext cx="21139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>
                <a:solidFill>
                  <a:prstClr val="black"/>
                </a:solidFill>
                <a:latin typeface="Arial"/>
              </a:rPr>
              <a:t>VALORI UGUALI</a:t>
            </a:r>
          </a:p>
        </p:txBody>
      </p:sp>
      <p:cxnSp>
        <p:nvCxnSpPr>
          <p:cNvPr id="14" name="AutoShape 7"/>
          <p:cNvCxnSpPr>
            <a:cxnSpLocks noChangeShapeType="1"/>
          </p:cNvCxnSpPr>
          <p:nvPr/>
        </p:nvCxnSpPr>
        <p:spPr bwMode="auto">
          <a:xfrm rot="5400000">
            <a:off x="2774308" y="1350474"/>
            <a:ext cx="396000" cy="27360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cxnSp>
        <p:nvCxnSpPr>
          <p:cNvPr id="15" name="AutoShape 8"/>
          <p:cNvCxnSpPr>
            <a:cxnSpLocks noChangeShapeType="1"/>
          </p:cNvCxnSpPr>
          <p:nvPr/>
        </p:nvCxnSpPr>
        <p:spPr bwMode="auto">
          <a:xfrm rot="16200000" flipH="1">
            <a:off x="4941527" y="1926474"/>
            <a:ext cx="396000" cy="15840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cxnSp>
        <p:nvCxnSpPr>
          <p:cNvPr id="16" name="AutoShape 10"/>
          <p:cNvCxnSpPr>
            <a:cxnSpLocks noChangeShapeType="1"/>
          </p:cNvCxnSpPr>
          <p:nvPr/>
        </p:nvCxnSpPr>
        <p:spPr bwMode="auto">
          <a:xfrm rot="5400000">
            <a:off x="4917132" y="2376499"/>
            <a:ext cx="252000" cy="17640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cxnSp>
        <p:nvCxnSpPr>
          <p:cNvPr id="18" name="AutoShape 14"/>
          <p:cNvCxnSpPr>
            <a:cxnSpLocks noChangeShapeType="1"/>
          </p:cNvCxnSpPr>
          <p:nvPr/>
        </p:nvCxnSpPr>
        <p:spPr bwMode="auto">
          <a:xfrm rot="5400000">
            <a:off x="3081131" y="3600596"/>
            <a:ext cx="684000" cy="14760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cxnSp>
        <p:nvCxnSpPr>
          <p:cNvPr id="19" name="AutoShape 15"/>
          <p:cNvCxnSpPr>
            <a:cxnSpLocks noChangeShapeType="1"/>
          </p:cNvCxnSpPr>
          <p:nvPr/>
        </p:nvCxnSpPr>
        <p:spPr bwMode="auto">
          <a:xfrm rot="16200000" flipH="1">
            <a:off x="5050147" y="3109638"/>
            <a:ext cx="684000" cy="2457917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1459568" y="6124775"/>
            <a:ext cx="22955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>
                <a:solidFill>
                  <a:prstClr val="black"/>
                </a:solidFill>
                <a:latin typeface="Arial"/>
              </a:rPr>
              <a:t>IMPOSTE DIFFERITE</a:t>
            </a: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5257407" y="6124775"/>
            <a:ext cx="24152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>
                <a:solidFill>
                  <a:prstClr val="black"/>
                </a:solidFill>
                <a:latin typeface="Arial"/>
              </a:rPr>
              <a:t>IMPOSTE ANTICIPATE</a:t>
            </a:r>
          </a:p>
        </p:txBody>
      </p:sp>
      <p:cxnSp>
        <p:nvCxnSpPr>
          <p:cNvPr id="24" name="AutoShape 24"/>
          <p:cNvCxnSpPr>
            <a:cxnSpLocks noChangeShapeType="1"/>
          </p:cNvCxnSpPr>
          <p:nvPr/>
        </p:nvCxnSpPr>
        <p:spPr bwMode="auto">
          <a:xfrm>
            <a:off x="2685131" y="6021481"/>
            <a:ext cx="1" cy="144000"/>
          </a:xfrm>
          <a:prstGeom prst="straightConnector1">
            <a:avLst/>
          </a:prstGeom>
          <a:noFill/>
          <a:ln w="28575">
            <a:solidFill>
              <a:srgbClr val="364D47"/>
            </a:solidFill>
            <a:round/>
            <a:headEnd/>
            <a:tailEnd type="triangle" w="med" len="med"/>
          </a:ln>
        </p:spPr>
      </p:cxn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425959" y="4403651"/>
            <a:ext cx="2140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 smtClean="0">
                <a:solidFill>
                  <a:prstClr val="black"/>
                </a:solidFill>
                <a:latin typeface="Arial"/>
              </a:rPr>
              <a:t>NO fiscalità </a:t>
            </a:r>
            <a:r>
              <a:rPr lang="it-IT" dirty="0">
                <a:solidFill>
                  <a:prstClr val="black"/>
                </a:solidFill>
                <a:latin typeface="Arial"/>
              </a:rPr>
              <a:t>differita</a:t>
            </a: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8034595" y="4458638"/>
            <a:ext cx="71814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 smtClean="0">
                <a:solidFill>
                  <a:srgbClr val="C00000"/>
                </a:solidFill>
                <a:latin typeface="Arial"/>
              </a:rPr>
              <a:t>Novità </a:t>
            </a:r>
            <a:endParaRPr lang="it-IT" dirty="0">
              <a:solidFill>
                <a:srgbClr val="C00000"/>
              </a:solidFill>
              <a:latin typeface="Arial"/>
            </a:endParaRPr>
          </a:p>
        </p:txBody>
      </p:sp>
      <p:cxnSp>
        <p:nvCxnSpPr>
          <p:cNvPr id="32" name="AutoShape 24"/>
          <p:cNvCxnSpPr>
            <a:cxnSpLocks noChangeShapeType="1"/>
          </p:cNvCxnSpPr>
          <p:nvPr/>
        </p:nvCxnSpPr>
        <p:spPr bwMode="auto">
          <a:xfrm>
            <a:off x="6586808" y="6021481"/>
            <a:ext cx="1" cy="144000"/>
          </a:xfrm>
          <a:prstGeom prst="straightConnector1">
            <a:avLst/>
          </a:prstGeom>
          <a:noFill/>
          <a:ln w="28575">
            <a:solidFill>
              <a:srgbClr val="364D47"/>
            </a:solidFill>
            <a:round/>
            <a:headEnd/>
            <a:tailEnd type="triangle" w="med" len="med"/>
          </a:ln>
        </p:spPr>
      </p:cxnSp>
      <p:cxnSp>
        <p:nvCxnSpPr>
          <p:cNvPr id="33" name="AutoShape 33"/>
          <p:cNvCxnSpPr>
            <a:cxnSpLocks noChangeShapeType="1"/>
          </p:cNvCxnSpPr>
          <p:nvPr/>
        </p:nvCxnSpPr>
        <p:spPr bwMode="auto">
          <a:xfrm>
            <a:off x="1624115" y="4176595"/>
            <a:ext cx="0" cy="216000"/>
          </a:xfrm>
          <a:prstGeom prst="straightConnector1">
            <a:avLst/>
          </a:prstGeom>
          <a:noFill/>
          <a:ln w="28575">
            <a:solidFill>
              <a:srgbClr val="364D47"/>
            </a:solidFill>
            <a:round/>
            <a:headEnd/>
            <a:tailEnd type="triangle" w="med" len="med"/>
          </a:ln>
        </p:spPr>
      </p:cxnSp>
      <p:sp>
        <p:nvSpPr>
          <p:cNvPr id="34" name="Freccia a destra 33"/>
          <p:cNvSpPr/>
          <p:nvPr/>
        </p:nvSpPr>
        <p:spPr>
          <a:xfrm rot="16200000">
            <a:off x="8282023" y="4262238"/>
            <a:ext cx="135241" cy="180021"/>
          </a:xfrm>
          <a:prstGeom prst="rightArrow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t-IT">
              <a:solidFill>
                <a:prstClr val="black"/>
              </a:solidFill>
            </a:endParaRPr>
          </a:p>
        </p:txBody>
      </p:sp>
      <p:cxnSp>
        <p:nvCxnSpPr>
          <p:cNvPr id="35" name="AutoShape 9"/>
          <p:cNvCxnSpPr>
            <a:cxnSpLocks noChangeShapeType="1"/>
          </p:cNvCxnSpPr>
          <p:nvPr/>
        </p:nvCxnSpPr>
        <p:spPr bwMode="auto">
          <a:xfrm>
            <a:off x="5937372" y="3276515"/>
            <a:ext cx="1260000" cy="144000"/>
          </a:xfrm>
          <a:prstGeom prst="bentConnector2">
            <a:avLst/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cxnSp>
        <p:nvCxnSpPr>
          <p:cNvPr id="38" name="AutoShape 24"/>
          <p:cNvCxnSpPr>
            <a:cxnSpLocks noChangeShapeType="1"/>
          </p:cNvCxnSpPr>
          <p:nvPr/>
        </p:nvCxnSpPr>
        <p:spPr bwMode="auto">
          <a:xfrm>
            <a:off x="2681082" y="5296164"/>
            <a:ext cx="1" cy="139108"/>
          </a:xfrm>
          <a:prstGeom prst="straightConnector1">
            <a:avLst/>
          </a:prstGeom>
          <a:noFill/>
          <a:ln w="28575">
            <a:solidFill>
              <a:srgbClr val="364D47"/>
            </a:solidFill>
            <a:round/>
            <a:headEnd/>
            <a:tailEnd type="triangle" w="med" len="med"/>
          </a:ln>
        </p:spPr>
      </p:cxnSp>
      <p:cxnSp>
        <p:nvCxnSpPr>
          <p:cNvPr id="39" name="AutoShape 24"/>
          <p:cNvCxnSpPr>
            <a:cxnSpLocks noChangeShapeType="1"/>
          </p:cNvCxnSpPr>
          <p:nvPr/>
        </p:nvCxnSpPr>
        <p:spPr bwMode="auto">
          <a:xfrm>
            <a:off x="6586807" y="5275013"/>
            <a:ext cx="1" cy="139108"/>
          </a:xfrm>
          <a:prstGeom prst="straightConnector1">
            <a:avLst/>
          </a:prstGeom>
          <a:noFill/>
          <a:ln w="28575">
            <a:solidFill>
              <a:srgbClr val="364D47"/>
            </a:solidFill>
            <a:round/>
            <a:headEnd/>
            <a:tailEnd type="triangle" w="med" len="med"/>
          </a:ln>
        </p:spPr>
      </p:cxnSp>
      <p:sp>
        <p:nvSpPr>
          <p:cNvPr id="40" name="Rettangolo arrotondato 39"/>
          <p:cNvSpPr/>
          <p:nvPr/>
        </p:nvSpPr>
        <p:spPr>
          <a:xfrm>
            <a:off x="327805" y="1916832"/>
            <a:ext cx="2980560" cy="725595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prstClr val="black"/>
                </a:solidFill>
              </a:rPr>
              <a:t>Valore contabile </a:t>
            </a:r>
            <a:r>
              <a:rPr lang="it-IT" dirty="0" smtClean="0">
                <a:solidFill>
                  <a:prstClr val="black"/>
                </a:solidFill>
              </a:rPr>
              <a:t>attribuito</a:t>
            </a:r>
            <a:r>
              <a:rPr lang="it-IT" dirty="0">
                <a:solidFill>
                  <a:prstClr val="black"/>
                </a:solidFill>
              </a:rPr>
              <a:t/>
            </a:r>
            <a:br>
              <a:rPr lang="it-IT" dirty="0">
                <a:solidFill>
                  <a:prstClr val="black"/>
                </a:solidFill>
              </a:rPr>
            </a:br>
            <a:r>
              <a:rPr lang="it-IT" dirty="0">
                <a:solidFill>
                  <a:prstClr val="black"/>
                </a:solidFill>
              </a:rPr>
              <a:t>all’attività e alla </a:t>
            </a:r>
            <a:r>
              <a:rPr lang="it-IT" dirty="0" smtClean="0">
                <a:solidFill>
                  <a:prstClr val="black"/>
                </a:solidFill>
              </a:rPr>
              <a:t>passività</a:t>
            </a:r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41" name="Rettangolo arrotondato 40"/>
          <p:cNvSpPr/>
          <p:nvPr/>
        </p:nvSpPr>
        <p:spPr>
          <a:xfrm>
            <a:off x="5439591" y="1925581"/>
            <a:ext cx="2980560" cy="7272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prstClr val="black"/>
                </a:solidFill>
              </a:rPr>
              <a:t>Valore fiscale attribuito </a:t>
            </a:r>
            <a:br>
              <a:rPr lang="it-IT" dirty="0">
                <a:solidFill>
                  <a:prstClr val="black"/>
                </a:solidFill>
              </a:rPr>
            </a:br>
            <a:r>
              <a:rPr lang="it-IT" dirty="0">
                <a:solidFill>
                  <a:prstClr val="black"/>
                </a:solidFill>
              </a:rPr>
              <a:t>all’attività e alla passività</a:t>
            </a:r>
          </a:p>
        </p:txBody>
      </p:sp>
      <p:sp>
        <p:nvSpPr>
          <p:cNvPr id="42" name="Rettangolo arrotondato 41"/>
          <p:cNvSpPr/>
          <p:nvPr/>
        </p:nvSpPr>
        <p:spPr>
          <a:xfrm>
            <a:off x="567146" y="3384507"/>
            <a:ext cx="2113937" cy="79434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b="1" dirty="0">
                <a:solidFill>
                  <a:prstClr val="black"/>
                </a:solidFill>
              </a:rPr>
              <a:t>Non si originano </a:t>
            </a:r>
            <a:br>
              <a:rPr lang="it-IT" b="1" dirty="0">
                <a:solidFill>
                  <a:prstClr val="black"/>
                </a:solidFill>
              </a:rPr>
            </a:br>
            <a:r>
              <a:rPr lang="it-IT" b="1" dirty="0">
                <a:solidFill>
                  <a:prstClr val="black"/>
                </a:solidFill>
              </a:rPr>
              <a:t>differenze </a:t>
            </a:r>
            <a:r>
              <a:rPr lang="it-IT" b="1" dirty="0" smtClean="0">
                <a:solidFill>
                  <a:prstClr val="black"/>
                </a:solidFill>
              </a:rPr>
              <a:t>temporanee</a:t>
            </a:r>
            <a:endParaRPr lang="it-IT" b="1" dirty="0">
              <a:solidFill>
                <a:prstClr val="black"/>
              </a:solidFill>
            </a:endParaRPr>
          </a:p>
        </p:txBody>
      </p:sp>
      <p:sp>
        <p:nvSpPr>
          <p:cNvPr id="43" name="Rettangolo arrotondato 42"/>
          <p:cNvSpPr/>
          <p:nvPr/>
        </p:nvSpPr>
        <p:spPr>
          <a:xfrm>
            <a:off x="3042924" y="3415718"/>
            <a:ext cx="2236416" cy="616853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b="1" dirty="0">
                <a:solidFill>
                  <a:prstClr val="black"/>
                </a:solidFill>
              </a:rPr>
              <a:t>Differenze </a:t>
            </a:r>
          </a:p>
          <a:p>
            <a:pPr algn="ctr"/>
            <a:r>
              <a:rPr lang="it-IT" b="1" dirty="0">
                <a:solidFill>
                  <a:prstClr val="black"/>
                </a:solidFill>
              </a:rPr>
              <a:t>temporanee</a:t>
            </a:r>
          </a:p>
        </p:txBody>
      </p:sp>
      <p:sp>
        <p:nvSpPr>
          <p:cNvPr id="44" name="Rettangolo arrotondato 43"/>
          <p:cNvSpPr/>
          <p:nvPr/>
        </p:nvSpPr>
        <p:spPr>
          <a:xfrm>
            <a:off x="5835850" y="3456506"/>
            <a:ext cx="2988898" cy="784759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Eccezioni in cui non devono essere rilevate le imposte differite</a:t>
            </a:r>
          </a:p>
        </p:txBody>
      </p:sp>
      <p:sp>
        <p:nvSpPr>
          <p:cNvPr id="45" name="Rettangolo arrotondato 44"/>
          <p:cNvSpPr/>
          <p:nvPr/>
        </p:nvSpPr>
        <p:spPr>
          <a:xfrm>
            <a:off x="518721" y="4701057"/>
            <a:ext cx="3624941" cy="571975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prstClr val="black"/>
                </a:solidFill>
              </a:rPr>
              <a:t>Valore attività &gt; Valore fiscale</a:t>
            </a:r>
          </a:p>
          <a:p>
            <a:pPr algn="ctr"/>
            <a:r>
              <a:rPr lang="it-IT" dirty="0">
                <a:solidFill>
                  <a:prstClr val="black"/>
                </a:solidFill>
              </a:rPr>
              <a:t>Valore passività &lt; Valore fiscale</a:t>
            </a:r>
          </a:p>
        </p:txBody>
      </p:sp>
      <p:sp>
        <p:nvSpPr>
          <p:cNvPr id="46" name="Rettangolo arrotondato 45"/>
          <p:cNvSpPr/>
          <p:nvPr/>
        </p:nvSpPr>
        <p:spPr>
          <a:xfrm>
            <a:off x="4423237" y="4687002"/>
            <a:ext cx="3624941" cy="571975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prstClr val="black"/>
                </a:solidFill>
              </a:rPr>
              <a:t>Valore attività &lt; Valore fiscale</a:t>
            </a:r>
          </a:p>
          <a:p>
            <a:pPr algn="ctr"/>
            <a:r>
              <a:rPr lang="it-IT" dirty="0">
                <a:solidFill>
                  <a:prstClr val="black"/>
                </a:solidFill>
              </a:rPr>
              <a:t>Valore passività &gt; Valore fiscale</a:t>
            </a:r>
          </a:p>
        </p:txBody>
      </p:sp>
      <p:sp>
        <p:nvSpPr>
          <p:cNvPr id="47" name="Rettangolo arrotondato 46"/>
          <p:cNvSpPr/>
          <p:nvPr/>
        </p:nvSpPr>
        <p:spPr>
          <a:xfrm>
            <a:off x="511022" y="5435272"/>
            <a:ext cx="3624941" cy="571975"/>
          </a:xfrm>
          <a:prstGeom prst="roundRect">
            <a:avLst/>
          </a:prstGeom>
          <a:solidFill>
            <a:srgbClr val="DADADA"/>
          </a:solidFill>
          <a:ln w="38100">
            <a:solidFill>
              <a:srgbClr val="DADA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prstClr val="black"/>
                </a:solidFill>
              </a:rPr>
              <a:t>Differenza temporanea </a:t>
            </a:r>
          </a:p>
          <a:p>
            <a:pPr algn="ctr"/>
            <a:r>
              <a:rPr lang="it-IT" dirty="0">
                <a:solidFill>
                  <a:prstClr val="black"/>
                </a:solidFill>
              </a:rPr>
              <a:t>imponibile</a:t>
            </a:r>
          </a:p>
        </p:txBody>
      </p:sp>
      <p:sp>
        <p:nvSpPr>
          <p:cNvPr id="48" name="Rettangolo arrotondato 47"/>
          <p:cNvSpPr/>
          <p:nvPr/>
        </p:nvSpPr>
        <p:spPr>
          <a:xfrm>
            <a:off x="4442435" y="5435272"/>
            <a:ext cx="3624941" cy="571975"/>
          </a:xfrm>
          <a:prstGeom prst="roundRect">
            <a:avLst/>
          </a:prstGeom>
          <a:solidFill>
            <a:srgbClr val="DADADA"/>
          </a:solidFill>
          <a:ln w="38100">
            <a:solidFill>
              <a:srgbClr val="DADA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dirty="0">
                <a:solidFill>
                  <a:prstClr val="black"/>
                </a:solidFill>
              </a:rPr>
              <a:t>Differenza temporanea </a:t>
            </a:r>
          </a:p>
          <a:p>
            <a:pPr algn="ctr"/>
            <a:r>
              <a:rPr lang="it-IT" dirty="0">
                <a:solidFill>
                  <a:prstClr val="black"/>
                </a:solidFill>
              </a:rPr>
              <a:t>deducibile</a:t>
            </a:r>
          </a:p>
        </p:txBody>
      </p:sp>
      <p:sp>
        <p:nvSpPr>
          <p:cNvPr id="49" name="Rectangle 4"/>
          <p:cNvSpPr>
            <a:spLocks noChangeArrowheads="1"/>
          </p:cNvSpPr>
          <p:nvPr/>
        </p:nvSpPr>
        <p:spPr bwMode="auto">
          <a:xfrm>
            <a:off x="5008324" y="2916475"/>
            <a:ext cx="18808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20000"/>
              </a:spcBef>
              <a:spcAft>
                <a:spcPct val="45000"/>
              </a:spcAft>
              <a:defRPr/>
            </a:pPr>
            <a:r>
              <a:rPr lang="it-IT" dirty="0">
                <a:solidFill>
                  <a:prstClr val="black"/>
                </a:solidFill>
                <a:latin typeface="Arial"/>
              </a:rPr>
              <a:t>VALORI </a:t>
            </a:r>
            <a:r>
              <a:rPr lang="it-IT" dirty="0" smtClean="0">
                <a:solidFill>
                  <a:prstClr val="black"/>
                </a:solidFill>
                <a:latin typeface="Arial"/>
              </a:rPr>
              <a:t>DIVERSI</a:t>
            </a:r>
            <a:endParaRPr lang="it-IT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53" name="Connettore 2 52"/>
          <p:cNvCxnSpPr/>
          <p:nvPr/>
        </p:nvCxnSpPr>
        <p:spPr>
          <a:xfrm>
            <a:off x="1624115" y="3204507"/>
            <a:ext cx="0" cy="180000"/>
          </a:xfrm>
          <a:prstGeom prst="straightConnector1">
            <a:avLst/>
          </a:prstGeom>
          <a:noFill/>
          <a:ln w="28575">
            <a:solidFill>
              <a:srgbClr val="364D47"/>
            </a:solidFill>
            <a:miter lim="800000"/>
            <a:headEnd/>
            <a:tailEnd type="triangle" w="med" len="med"/>
          </a:ln>
        </p:spPr>
      </p:cxnSp>
      <p:sp>
        <p:nvSpPr>
          <p:cNvPr id="36" name="Text Box 1027"/>
          <p:cNvSpPr txBox="1">
            <a:spLocks noChangeArrowheads="1"/>
          </p:cNvSpPr>
          <p:nvPr/>
        </p:nvSpPr>
        <p:spPr bwMode="auto">
          <a:xfrm>
            <a:off x="433678" y="1070814"/>
            <a:ext cx="8280920" cy="78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80000"/>
              </a:lnSpc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OPERAZIONI CHE NON HANNO EFFETTO SUL CONTO ECONOMICO</a:t>
            </a:r>
          </a:p>
        </p:txBody>
      </p:sp>
      <p:sp>
        <p:nvSpPr>
          <p:cNvPr id="37" name="CasellaDiTesto 36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PAG.39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56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5"/>
          <p:cNvSpPr/>
          <p:nvPr/>
        </p:nvSpPr>
        <p:spPr>
          <a:xfrm>
            <a:off x="865726" y="5490035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25 § 55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721710" y="2208437"/>
            <a:ext cx="7704856" cy="2453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10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La fiscalità differita deve essere rilevata in bilancio nell’esercizio in cui emergono le differenze temporanee, salvo nei seguenti casi: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la rilevazione iniziale dell’avviamento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la rilevazione iniziale di un’attività o di una passività in un’operazione che non influenza direttamente né il risultato civilistico né il reddito imponibile e non è un’operazione straordinaria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3313998" y="4805959"/>
            <a:ext cx="5112568" cy="1368152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Nell’ordinamento </a:t>
            </a:r>
            <a:r>
              <a:rPr lang="it-IT" altLang="it-IT" sz="2000" dirty="0">
                <a:solidFill>
                  <a:prstClr val="black"/>
                </a:solidFill>
              </a:rPr>
              <a:t>tributario un esempio è rappresentato dalle autovetture aziendali non esclusivamente strumentali per l’esercizio </a:t>
            </a:r>
            <a:r>
              <a:rPr lang="it-IT" altLang="it-IT" sz="2000" dirty="0" smtClean="0">
                <a:solidFill>
                  <a:prstClr val="black"/>
                </a:solidFill>
              </a:rPr>
              <a:t>dell’attività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" name="Freccia in su 1"/>
          <p:cNvSpPr/>
          <p:nvPr/>
        </p:nvSpPr>
        <p:spPr>
          <a:xfrm>
            <a:off x="5690262" y="4454254"/>
            <a:ext cx="288032" cy="144016"/>
          </a:xfrm>
          <a:prstGeom prst="up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Text Box 1027"/>
          <p:cNvSpPr txBox="1">
            <a:spLocks noChangeArrowheads="1"/>
          </p:cNvSpPr>
          <p:nvPr/>
        </p:nvSpPr>
        <p:spPr bwMode="auto">
          <a:xfrm>
            <a:off x="433678" y="1196752"/>
            <a:ext cx="8280920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OPERAZIONI CHE NON HANNO EFFETTO SUL CONTO ECONOMICO</a:t>
            </a: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PAG.40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75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297774" y="1151734"/>
            <a:ext cx="6552728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REQUISITI PER L’ISCRIZIONE DELLA FISCALITÀ DIFFERITA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734367" y="3199292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25 § 43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734367" y="2257954"/>
            <a:ext cx="7704856" cy="797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it-IT" altLang="it-IT" sz="2000" dirty="0">
                <a:ea typeface="ＭＳ Ｐゴシック" pitchFamily="34" charset="-128"/>
              </a:rPr>
              <a:t>Le attività per imposte anticipate devono essere rilevate solo quando vi è la ragionevole certezza del loro futuro recupero.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823308" y="5716363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25 § 67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 bwMode="auto">
          <a:xfrm>
            <a:off x="734367" y="3703348"/>
            <a:ext cx="7704856" cy="206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marL="0" indent="0" defTabSz="457200">
              <a:lnSpc>
                <a:spcPts val="2800"/>
              </a:lnSpc>
              <a:spcBef>
                <a:spcPts val="0"/>
              </a:spcBef>
              <a:buFont typeface="Wingdings" panose="05000000000000000000" pitchFamily="2" charset="2"/>
              <a:buNone/>
              <a:defRPr sz="2000">
                <a:latin typeface="+mn-lt"/>
                <a:ea typeface="ＭＳ Ｐゴシック" pitchFamily="34" charset="-128"/>
                <a:cs typeface="ＭＳ Ｐゴシック" charset="0"/>
              </a:defRPr>
            </a:lvl1pPr>
            <a:lvl2pPr marL="742950" indent="-285750" defTabSz="457200">
              <a:spcBef>
                <a:spcPct val="20000"/>
              </a:spcBef>
              <a:buFont typeface="Arial" pitchFamily="34" charset="0"/>
              <a:buChar char="–"/>
              <a:defRPr sz="2800"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defTabSz="457200">
              <a:spcBef>
                <a:spcPct val="20000"/>
              </a:spcBef>
              <a:buFont typeface="Arial" pitchFamily="34" charset="0"/>
              <a:buChar char="•"/>
              <a:defRPr sz="2400"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defTabSz="457200">
              <a:spcBef>
                <a:spcPct val="20000"/>
              </a:spcBef>
              <a:buFont typeface="Arial" pitchFamily="34" charset="0"/>
              <a:buChar char="–"/>
              <a:defRPr sz="2000"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defTabSz="457200">
              <a:spcBef>
                <a:spcPct val="20000"/>
              </a:spcBef>
              <a:buFont typeface="Arial" pitchFamily="34" charset="0"/>
              <a:buChar char="»"/>
              <a:defRPr sz="2000"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  <a:cs typeface="+mn-cs"/>
              </a:defRPr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  <a:cs typeface="+mn-cs"/>
              </a:defRPr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  <a:cs typeface="+mn-cs"/>
              </a:defRPr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>
                <a:latin typeface="+mn-lt"/>
                <a:cs typeface="+mn-cs"/>
              </a:defRPr>
            </a:lvl9pPr>
          </a:lstStyle>
          <a:p>
            <a:pPr algn="just"/>
            <a:r>
              <a:rPr lang="it-IT" altLang="it-IT" dirty="0"/>
              <a:t>Il nuovo OIC 25 non fa riferimento a requisiti per l’iscrizione delle imposte differite passive.</a:t>
            </a:r>
          </a:p>
          <a:p>
            <a:pPr algn="just"/>
            <a:r>
              <a:rPr lang="it-IT" altLang="it-IT" dirty="0"/>
              <a:t>Si precisa, però, che con riferimento alle riserve in sospensione di imposta possono non essere contabilizzate «se vi sono scarse probabilità di distribuire la riserva ai soci».</a:t>
            </a:r>
          </a:p>
        </p:txBody>
      </p:sp>
      <p:sp>
        <p:nvSpPr>
          <p:cNvPr id="7" name="CasellaDiTesto 6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PAG.40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67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68453" y="1417298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ALIQUOTA FISCALE DA APPLICARE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717434" y="3822946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25 § 43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751300" y="2211310"/>
            <a:ext cx="7704856" cy="1412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prstClr val="black"/>
                </a:solidFill>
                <a:ea typeface="ＭＳ Ｐゴシック" pitchFamily="34" charset="-128"/>
              </a:rPr>
              <a:t>La fiscalità differita deve essere rilevata applicando le aliquote fiscali che si prevede saranno applicabili nell’esercizio nel quale le differenze temporanee si riverseranno, previste dalla normativa fiscale </a:t>
            </a:r>
            <a:r>
              <a:rPr lang="it-IT" altLang="it-IT" sz="2000" u="sng" dirty="0">
                <a:solidFill>
                  <a:prstClr val="black"/>
                </a:solidFill>
                <a:ea typeface="ＭＳ Ｐゴシック" pitchFamily="34" charset="-128"/>
              </a:rPr>
              <a:t>vigente</a:t>
            </a:r>
            <a:r>
              <a:rPr lang="it-IT" altLang="it-IT" sz="2000" dirty="0">
                <a:solidFill>
                  <a:prstClr val="black"/>
                </a:solidFill>
                <a:ea typeface="ＭＳ Ｐゴシック" pitchFamily="34" charset="-128"/>
              </a:rPr>
              <a:t> alla data di riferimento del bilancio.</a:t>
            </a:r>
          </a:p>
          <a:p>
            <a:pPr>
              <a:buFont typeface="Wingdings" panose="05000000000000000000" pitchFamily="2" charset="2"/>
              <a:buChar char="ü"/>
            </a:pPr>
            <a:endParaRPr lang="it-IT" altLang="it-IT" sz="2000" dirty="0">
              <a:solidFill>
                <a:prstClr val="black"/>
              </a:solidFill>
              <a:ea typeface="ＭＳ Ｐゴシック" pitchFamily="34" charset="-128"/>
            </a:endParaRPr>
          </a:p>
          <a:p>
            <a:pPr>
              <a:buFont typeface="Wingdings" panose="05000000000000000000" pitchFamily="2" charset="2"/>
              <a:buChar char="ü"/>
            </a:pPr>
            <a:endParaRPr lang="it-IT" altLang="it-IT" sz="2000" dirty="0">
              <a:solidFill>
                <a:prstClr val="black"/>
              </a:solidFill>
              <a:ea typeface="ＭＳ Ｐゴシック" pitchFamily="34" charset="-128"/>
            </a:endParaRPr>
          </a:p>
          <a:p>
            <a:pPr>
              <a:buFont typeface="Wingdings" panose="05000000000000000000" pitchFamily="2" charset="2"/>
              <a:buChar char="ü"/>
            </a:pPr>
            <a:endParaRPr lang="it-IT" altLang="it-IT" sz="2000" dirty="0" smtClean="0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29600" y="4587699"/>
            <a:ext cx="769269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defTabSz="45720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prstClr val="black"/>
                </a:solidFill>
                <a:latin typeface="+mn-lt"/>
                <a:ea typeface="ＭＳ Ｐゴシック" pitchFamily="34" charset="-128"/>
                <a:cs typeface="ＭＳ Ｐゴシック" charset="0"/>
              </a:rPr>
              <a:t>Devono essere apportati adeguati aggiustamenti in caso di variazione di aliquota rispetto agli esercizi precedenti, a condizione che la norma di legge che varia l’aliquota sia già stata emanata alla data di riferimento del bilancio.</a:t>
            </a:r>
          </a:p>
        </p:txBody>
      </p:sp>
      <p:sp>
        <p:nvSpPr>
          <p:cNvPr id="7" name="CasellaDiTesto 6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PAG.41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04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009742" y="1072201"/>
            <a:ext cx="7128792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ATTIVITÀ PER IMPOSTE ANTICIPATE SU PERDITE FISCALI 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721710" y="5759739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</a:t>
            </a:r>
            <a:r>
              <a:rPr lang="it-IT" sz="2000" b="1" dirty="0" smtClean="0">
                <a:solidFill>
                  <a:prstClr val="white"/>
                </a:solidFill>
              </a:rPr>
              <a:t>25 § 52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721710" y="2115923"/>
            <a:ext cx="7704856" cy="173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it-IT" altLang="it-IT" sz="2000" dirty="0">
                <a:solidFill>
                  <a:prstClr val="black"/>
                </a:solidFill>
                <a:ea typeface="ＭＳ Ｐゴシック" pitchFamily="34" charset="-128"/>
              </a:rPr>
              <a:t>La ragionevole certezza è comprovata quando: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prstClr val="black"/>
                </a:solidFill>
                <a:ea typeface="ＭＳ Ｐゴシック" pitchFamily="34" charset="-128"/>
              </a:rPr>
              <a:t>esiste una </a:t>
            </a:r>
            <a:r>
              <a:rPr lang="it-IT" altLang="it-IT" sz="2000" u="sng" dirty="0">
                <a:solidFill>
                  <a:srgbClr val="C00000"/>
                </a:solidFill>
                <a:ea typeface="ＭＳ Ｐゴシック" pitchFamily="34" charset="-128"/>
              </a:rPr>
              <a:t>proiezione dei risultati fiscali</a:t>
            </a:r>
            <a:r>
              <a:rPr lang="it-IT" altLang="it-IT" sz="2000" u="sng" dirty="0">
                <a:solidFill>
                  <a:prstClr val="black"/>
                </a:solidFill>
                <a:ea typeface="ＭＳ Ｐゴシック" pitchFamily="34" charset="-128"/>
              </a:rPr>
              <a:t> della società per un ragionevole periodo di tempo</a:t>
            </a:r>
            <a:r>
              <a:rPr lang="it-IT" altLang="it-IT" sz="2000" dirty="0">
                <a:solidFill>
                  <a:prstClr val="black"/>
                </a:solidFill>
                <a:ea typeface="ＭＳ Ｐゴシック" pitchFamily="34" charset="-128"/>
              </a:rPr>
              <a:t> in base alla quale si prevede di avere redditi imponibili sufficienti per utilizzare le perdite </a:t>
            </a:r>
            <a:r>
              <a:rPr lang="it-IT" altLang="it-IT" sz="2000" dirty="0" smtClean="0">
                <a:solidFill>
                  <a:prstClr val="black"/>
                </a:solidFill>
                <a:ea typeface="ＭＳ Ｐゴシック" pitchFamily="34" charset="-128"/>
              </a:rPr>
              <a:t>fiscali;</a:t>
            </a:r>
          </a:p>
          <a:p>
            <a:pPr marL="0" indent="0" algn="just">
              <a:buNone/>
            </a:pPr>
            <a:r>
              <a:rPr lang="it-IT" altLang="it-IT" sz="2000" dirty="0" smtClean="0">
                <a:solidFill>
                  <a:prstClr val="black"/>
                </a:solidFill>
                <a:ea typeface="ＭＳ Ｐゴシック" pitchFamily="34" charset="-128"/>
              </a:rPr>
              <a:t>e/o </a:t>
            </a:r>
            <a:endParaRPr lang="it-IT" altLang="it-IT" sz="2000" dirty="0">
              <a:solidFill>
                <a:prstClr val="black"/>
              </a:solidFill>
              <a:ea typeface="ＭＳ Ｐゴシック" pitchFamily="34" charset="-128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733876" y="4652284"/>
            <a:ext cx="7692690" cy="103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defTabSz="45720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prstClr val="black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vi sono imposte differite relative a differenze temporanee imponibili, sufficienti per coprire le perdite fiscali, di cui si prevede l’annullamento in esercizi successivi. 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1565554" y="4065349"/>
            <a:ext cx="2664296" cy="4320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pianificazione fiscale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4466126" y="4065349"/>
            <a:ext cx="2664296" cy="4320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durata </a:t>
            </a:r>
            <a:r>
              <a:rPr lang="it-IT" altLang="it-IT" sz="2000" b="1" dirty="0">
                <a:solidFill>
                  <a:prstClr val="black"/>
                </a:solidFill>
              </a:rPr>
              <a:t>3</a:t>
            </a:r>
            <a:r>
              <a:rPr lang="it-IT" altLang="it-IT" sz="2000" dirty="0">
                <a:solidFill>
                  <a:prstClr val="black"/>
                </a:solidFill>
              </a:rPr>
              <a:t>/5 anni</a:t>
            </a:r>
          </a:p>
        </p:txBody>
      </p:sp>
      <p:sp>
        <p:nvSpPr>
          <p:cNvPr id="3" name="Freccia in giù 2"/>
          <p:cNvSpPr/>
          <p:nvPr/>
        </p:nvSpPr>
        <p:spPr>
          <a:xfrm>
            <a:off x="2761562" y="3777341"/>
            <a:ext cx="272280" cy="216024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in giù 11"/>
          <p:cNvSpPr/>
          <p:nvPr/>
        </p:nvSpPr>
        <p:spPr>
          <a:xfrm>
            <a:off x="5662134" y="3777341"/>
            <a:ext cx="272280" cy="216024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PAG.41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27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315401" y="2017124"/>
            <a:ext cx="2538512" cy="360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CASO OPERATIVO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 bwMode="auto">
          <a:xfrm>
            <a:off x="323528" y="2421373"/>
            <a:ext cx="849694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spc="-40" dirty="0">
                <a:solidFill>
                  <a:prstClr val="black"/>
                </a:solidFill>
                <a:cs typeface="Droid Serif"/>
              </a:rPr>
              <a:t>Anno 2012: non sussistono perdite fiscali pregresse</a:t>
            </a:r>
          </a:p>
          <a:p>
            <a:pPr algn="just">
              <a:spcBef>
                <a:spcPts val="1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spc="-40" dirty="0">
                <a:solidFill>
                  <a:prstClr val="black"/>
                </a:solidFill>
                <a:cs typeface="Droid Serif"/>
              </a:rPr>
              <a:t>Anno 2013: perdita fiscale di </a:t>
            </a:r>
            <a:r>
              <a:rPr lang="it-IT" sz="2000" spc="-40" dirty="0" smtClean="0">
                <a:solidFill>
                  <a:prstClr val="black"/>
                </a:solidFill>
                <a:cs typeface="Droid Serif"/>
              </a:rPr>
              <a:t>€ 500.000 </a:t>
            </a:r>
          </a:p>
          <a:p>
            <a:pPr algn="just">
              <a:spcBef>
                <a:spcPts val="1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spc="-40" dirty="0" smtClean="0">
                <a:solidFill>
                  <a:prstClr val="black"/>
                </a:solidFill>
                <a:cs typeface="Droid Serif"/>
              </a:rPr>
              <a:t>Pianificazione </a:t>
            </a:r>
            <a:r>
              <a:rPr lang="it-IT" sz="2000" spc="-40" dirty="0">
                <a:solidFill>
                  <a:prstClr val="black"/>
                </a:solidFill>
                <a:cs typeface="Droid Serif"/>
              </a:rPr>
              <a:t>fiscale 2014-2016, reddito cumulativo imponibile: </a:t>
            </a:r>
            <a:r>
              <a:rPr lang="it-IT" sz="2000" spc="-40" dirty="0" smtClean="0">
                <a:solidFill>
                  <a:prstClr val="black"/>
                </a:solidFill>
                <a:cs typeface="Droid Serif"/>
              </a:rPr>
              <a:t>€ 160.000</a:t>
            </a:r>
            <a:endParaRPr lang="it-IT" sz="2000" spc="-40" dirty="0">
              <a:solidFill>
                <a:prstClr val="black"/>
              </a:solidFill>
              <a:cs typeface="Droid Serif"/>
            </a:endParaRPr>
          </a:p>
          <a:p>
            <a:pPr algn="just">
              <a:spcBef>
                <a:spcPts val="1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spc="-40" dirty="0">
                <a:solidFill>
                  <a:prstClr val="black"/>
                </a:solidFill>
                <a:cs typeface="Droid Serif"/>
              </a:rPr>
              <a:t>Capacità di riassorbimento delle perdite fiscali: </a:t>
            </a:r>
            <a:r>
              <a:rPr lang="it-IT" sz="2000" spc="-40" dirty="0" smtClean="0">
                <a:solidFill>
                  <a:prstClr val="black"/>
                </a:solidFill>
                <a:cs typeface="Droid Serif"/>
              </a:rPr>
              <a:t>€ 128.000 </a:t>
            </a:r>
            <a:r>
              <a:rPr lang="it-IT" sz="2000" spc="-40" dirty="0">
                <a:solidFill>
                  <a:prstClr val="black"/>
                </a:solidFill>
                <a:cs typeface="Droid Serif"/>
              </a:rPr>
              <a:t>(80% di 160.000)</a:t>
            </a:r>
          </a:p>
        </p:txBody>
      </p:sp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23046"/>
              </p:ext>
            </p:extLst>
          </p:nvPr>
        </p:nvGraphicFramePr>
        <p:xfrm>
          <a:off x="930523" y="5052133"/>
          <a:ext cx="7282954" cy="609600"/>
        </p:xfrm>
        <a:graphic>
          <a:graphicData uri="http://schemas.openxmlformats.org/drawingml/2006/table">
            <a:tbl>
              <a:tblPr/>
              <a:tblGrid>
                <a:gridCol w="3167123"/>
                <a:gridCol w="310566"/>
                <a:gridCol w="2453793"/>
                <a:gridCol w="393059"/>
                <a:gridCol w="958413"/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Attività per imposte anticipate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Imposte anticipate</a:t>
                      </a: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 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35.200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ttangolo arrotondato 11"/>
          <p:cNvSpPr/>
          <p:nvPr/>
        </p:nvSpPr>
        <p:spPr>
          <a:xfrm>
            <a:off x="640538" y="4149565"/>
            <a:ext cx="7963909" cy="576064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Anno 2013: iscrizione di imposte anticipate sulle perdite fiscali prudenzialmente recuperabili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640539" y="5733741"/>
            <a:ext cx="7963908" cy="576064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Anno 2013: NO iscrizione di imposte anticipate su perdite fiscali pari a 372.000 (500.000 – 128.000)</a:t>
            </a:r>
          </a:p>
        </p:txBody>
      </p:sp>
      <p:sp>
        <p:nvSpPr>
          <p:cNvPr id="2" name="CasellaDiTesto 1"/>
          <p:cNvSpPr txBox="1"/>
          <p:nvPr/>
        </p:nvSpPr>
        <p:spPr bwMode="auto">
          <a:xfrm>
            <a:off x="3491880" y="4716337"/>
            <a:ext cx="16561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it-IT" sz="1800" dirty="0" smtClean="0"/>
              <a:t>Anno 2013</a:t>
            </a:r>
            <a:endParaRPr lang="it-IT" sz="1800" dirty="0"/>
          </a:p>
        </p:txBody>
      </p:sp>
      <p:sp>
        <p:nvSpPr>
          <p:cNvPr id="15" name="Text Box 1027"/>
          <p:cNvSpPr txBox="1">
            <a:spLocks noChangeArrowheads="1"/>
          </p:cNvSpPr>
          <p:nvPr/>
        </p:nvSpPr>
        <p:spPr bwMode="auto">
          <a:xfrm>
            <a:off x="1009742" y="1107811"/>
            <a:ext cx="7128792" cy="85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ATTIVITÀ PER IMPOSTE ANTICIPATE SU PERDITE FISCALI </a:t>
            </a:r>
          </a:p>
        </p:txBody>
      </p:sp>
      <p:sp>
        <p:nvSpPr>
          <p:cNvPr id="9" name="CasellaDiTesto 8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07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312699" y="2056572"/>
            <a:ext cx="2538512" cy="360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CASO OPERATIVO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 bwMode="auto">
          <a:xfrm>
            <a:off x="516034" y="2964877"/>
            <a:ext cx="8232430" cy="146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algn="just">
              <a:spcBef>
                <a:spcPts val="280"/>
              </a:spcBef>
              <a:buSzPct val="100000"/>
              <a:buFont typeface="+mj-lt"/>
              <a:buAutoNum type="alphaLcParenR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Utilizzo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imposte anticipate stanziate nel 2013: 80% di 50.000</a:t>
            </a:r>
          </a:p>
          <a:p>
            <a:pPr marL="355600" indent="-355600" algn="just">
              <a:spcBef>
                <a:spcPts val="280"/>
              </a:spcBef>
              <a:buSzPct val="100000"/>
              <a:buFont typeface="+mj-lt"/>
              <a:buAutoNum type="alphaLcParenR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verifica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mantenimento delle imposte anticipate residue pari a 24.200</a:t>
            </a:r>
          </a:p>
          <a:p>
            <a:pPr marL="355600" indent="-355600" algn="just">
              <a:spcBef>
                <a:spcPts val="280"/>
              </a:spcBef>
              <a:buSzPct val="100000"/>
              <a:buFont typeface="+mj-lt"/>
              <a:buAutoNum type="alphaLcParenR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verifica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possibilità di incremento delle imposte antipate sulla base della pianificazione fiscale 2015- 2017</a:t>
            </a:r>
          </a:p>
        </p:txBody>
      </p:sp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731456"/>
              </p:ext>
            </p:extLst>
          </p:nvPr>
        </p:nvGraphicFramePr>
        <p:xfrm>
          <a:off x="930523" y="4740833"/>
          <a:ext cx="7282954" cy="609600"/>
        </p:xfrm>
        <a:graphic>
          <a:graphicData uri="http://schemas.openxmlformats.org/drawingml/2006/table">
            <a:tbl>
              <a:tblPr/>
              <a:tblGrid>
                <a:gridCol w="3167123"/>
                <a:gridCol w="310566"/>
                <a:gridCol w="2453793"/>
                <a:gridCol w="393059"/>
                <a:gridCol w="958413"/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Imposte differite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Attività per imposte anticipate</a:t>
                      </a: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 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11.000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ttangolo arrotondato 11"/>
          <p:cNvSpPr/>
          <p:nvPr/>
        </p:nvSpPr>
        <p:spPr>
          <a:xfrm>
            <a:off x="590045" y="2532829"/>
            <a:ext cx="7963909" cy="3600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Anno 2014: reddito imponibile positivo: 50.000 Euro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589740" y="5500299"/>
            <a:ext cx="7963908" cy="792088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Imposte anticipate pregresse: 24.200 (35.200 – 11.000)</a:t>
            </a:r>
            <a:br>
              <a:rPr lang="it-IT" altLang="it-IT" sz="2000" dirty="0">
                <a:solidFill>
                  <a:prstClr val="black"/>
                </a:solidFill>
              </a:rPr>
            </a:br>
            <a:r>
              <a:rPr lang="it-IT" altLang="it-IT" sz="2000" dirty="0">
                <a:solidFill>
                  <a:prstClr val="black"/>
                </a:solidFill>
              </a:rPr>
              <a:t>Riassorbimento perdite fiscali pari a 88.000 (128.000-  40.000)</a:t>
            </a:r>
          </a:p>
        </p:txBody>
      </p:sp>
      <p:sp>
        <p:nvSpPr>
          <p:cNvPr id="2" name="CasellaDiTesto 1"/>
          <p:cNvSpPr txBox="1"/>
          <p:nvPr/>
        </p:nvSpPr>
        <p:spPr bwMode="auto">
          <a:xfrm>
            <a:off x="3491880" y="4405037"/>
            <a:ext cx="16561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it-IT" dirty="0" smtClean="0">
                <a:solidFill>
                  <a:prstClr val="black"/>
                </a:solidFill>
              </a:rPr>
              <a:t>Punto a)</a:t>
            </a:r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16" name="Text Box 1027"/>
          <p:cNvSpPr txBox="1">
            <a:spLocks noChangeArrowheads="1"/>
          </p:cNvSpPr>
          <p:nvPr/>
        </p:nvSpPr>
        <p:spPr bwMode="auto">
          <a:xfrm>
            <a:off x="1009742" y="1192476"/>
            <a:ext cx="7128792" cy="78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80000"/>
              </a:lnSpc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ATTIVITÀ PER IMPOSTE ANTICIPATE SU PERDITE FISCALI </a:t>
            </a:r>
          </a:p>
        </p:txBody>
      </p:sp>
      <p:sp>
        <p:nvSpPr>
          <p:cNvPr id="9" name="CasellaDiTesto 8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1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312699" y="2088647"/>
            <a:ext cx="2538512" cy="360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CASO OPERATIVO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 bwMode="auto">
          <a:xfrm>
            <a:off x="467544" y="3010485"/>
            <a:ext cx="8232430" cy="1769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280"/>
              </a:spcBef>
              <a:buSzPct val="10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Tre possibili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scenari</a:t>
            </a:r>
          </a:p>
          <a:p>
            <a:pPr>
              <a:spcBef>
                <a:spcPts val="2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no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mantenimento delle attività per imposte anticipate</a:t>
            </a:r>
          </a:p>
          <a:p>
            <a:pPr algn="just">
              <a:spcBef>
                <a:spcPts val="2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mantenimento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delle attività per imposte anticipate</a:t>
            </a:r>
          </a:p>
          <a:p>
            <a:pPr algn="just">
              <a:spcBef>
                <a:spcPts val="28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solidFill>
                  <a:srgbClr val="C00000"/>
                </a:solidFill>
                <a:cs typeface="Droid Serif"/>
              </a:rPr>
              <a:t>mantenimento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imposte anticipate e stanziamento di ulteriori quote su perdite fiscali riportabili residue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590045" y="2564904"/>
            <a:ext cx="7963909" cy="360000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b) Verifica mantenimento imposte anticipate residue pari a 24.200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606673" y="4801428"/>
            <a:ext cx="7963908" cy="1512168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Pianificazione fiscale </a:t>
            </a:r>
            <a:r>
              <a:rPr lang="it-IT" altLang="it-IT" sz="2000" dirty="0" smtClean="0">
                <a:solidFill>
                  <a:prstClr val="black"/>
                </a:solidFill>
              </a:rPr>
              <a:t>2015-17</a:t>
            </a:r>
            <a:r>
              <a:rPr lang="it-IT" altLang="it-IT" sz="2000" dirty="0">
                <a:solidFill>
                  <a:prstClr val="black"/>
                </a:solidFill>
              </a:rPr>
              <a:t>, reddito cumulativo </a:t>
            </a:r>
            <a:r>
              <a:rPr lang="it-IT" altLang="it-IT" sz="2000" dirty="0" smtClean="0">
                <a:solidFill>
                  <a:prstClr val="black"/>
                </a:solidFill>
              </a:rPr>
              <a:t>imponibile: 250.000</a:t>
            </a:r>
            <a:endParaRPr lang="it-IT" altLang="it-IT" sz="2000" dirty="0">
              <a:solidFill>
                <a:prstClr val="black"/>
              </a:solidFill>
            </a:endParaRP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Capacità </a:t>
            </a:r>
            <a:r>
              <a:rPr lang="it-IT" altLang="it-IT" sz="2000" dirty="0">
                <a:solidFill>
                  <a:prstClr val="black"/>
                </a:solidFill>
              </a:rPr>
              <a:t>di riassorbimento delle perdite fiscali</a:t>
            </a:r>
            <a:r>
              <a:rPr lang="it-IT" altLang="it-IT" sz="2000" dirty="0" smtClean="0">
                <a:solidFill>
                  <a:prstClr val="black"/>
                </a:solidFill>
              </a:rPr>
              <a:t>: 200.000 </a:t>
            </a:r>
            <a:r>
              <a:rPr lang="it-IT" altLang="it-IT" sz="2000" dirty="0">
                <a:solidFill>
                  <a:prstClr val="black"/>
                </a:solidFill>
              </a:rPr>
              <a:t>(80% di 250.000)</a:t>
            </a:r>
          </a:p>
        </p:txBody>
      </p:sp>
      <p:sp>
        <p:nvSpPr>
          <p:cNvPr id="9" name="Text Box 1027"/>
          <p:cNvSpPr txBox="1">
            <a:spLocks noChangeArrowheads="1"/>
          </p:cNvSpPr>
          <p:nvPr/>
        </p:nvSpPr>
        <p:spPr bwMode="auto">
          <a:xfrm>
            <a:off x="1009742" y="1021402"/>
            <a:ext cx="7128792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ATTIVITÀ PER IMPOSTE ANTICIPATE SU PERDITE FISCALI </a:t>
            </a: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22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312699" y="1933765"/>
            <a:ext cx="2538512" cy="360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CASO OPERATIVO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 bwMode="auto">
          <a:xfrm>
            <a:off x="516034" y="2941877"/>
            <a:ext cx="8232430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Quota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parte di perdite fiscali riportabili sulle quali non sono state iscritte attività per imposte anticipate: 372.000</a:t>
            </a:r>
          </a:p>
          <a:p>
            <a:pPr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Perdite fiscali recuperabili: 200.000 (80% di 250.000)</a:t>
            </a:r>
          </a:p>
          <a:p>
            <a:pPr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Perdite fiscali già considerate: 88.000 (128.000 – 40.000)</a:t>
            </a:r>
          </a:p>
          <a:p>
            <a:pPr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Incremento perdite fiscali recuperabili: 112.000 (200.000 – 88.000)</a:t>
            </a:r>
          </a:p>
          <a:p>
            <a:pPr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Attività per imposte anticipate in bilancio 24.200 (27,5% di 88.000)</a:t>
            </a:r>
          </a:p>
          <a:p>
            <a:pPr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Iscrizione di ulteriori imposte anticipate 30.800 (27,5% di 112.000) 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590045" y="2357217"/>
            <a:ext cx="7963909" cy="576064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b) Mantenimento delle imposte anticipate stanziate: 24.200 </a:t>
            </a:r>
          </a:p>
          <a:p>
            <a:pPr algn="just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rgbClr val="C00000"/>
                </a:solidFill>
              </a:rPr>
              <a:t>c) </a:t>
            </a:r>
            <a:r>
              <a:rPr lang="it-IT" altLang="it-IT" sz="2000" dirty="0" smtClean="0">
                <a:solidFill>
                  <a:srgbClr val="C00000"/>
                </a:solidFill>
              </a:rPr>
              <a:t>Stanziamento </a:t>
            </a:r>
            <a:r>
              <a:rPr lang="it-IT" altLang="it-IT" sz="2000" dirty="0">
                <a:solidFill>
                  <a:srgbClr val="C00000"/>
                </a:solidFill>
              </a:rPr>
              <a:t>di nuove imposte anticipate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609687"/>
              </p:ext>
            </p:extLst>
          </p:nvPr>
        </p:nvGraphicFramePr>
        <p:xfrm>
          <a:off x="651892" y="5390149"/>
          <a:ext cx="7561585" cy="465583"/>
        </p:xfrm>
        <a:graphic>
          <a:graphicData uri="http://schemas.openxmlformats.org/drawingml/2006/table">
            <a:tbl>
              <a:tblPr/>
              <a:tblGrid>
                <a:gridCol w="3416052"/>
                <a:gridCol w="360040"/>
                <a:gridCol w="2520280"/>
                <a:gridCol w="270134"/>
                <a:gridCol w="995079"/>
              </a:tblGrid>
              <a:tr h="46558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Attività per imposte anticipate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Imposte anticipate</a:t>
                      </a: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30.800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CasellaDiTesto 9"/>
          <p:cNvSpPr txBox="1"/>
          <p:nvPr/>
        </p:nvSpPr>
        <p:spPr bwMode="auto">
          <a:xfrm>
            <a:off x="3491880" y="5030109"/>
            <a:ext cx="16561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it-IT" dirty="0" smtClean="0">
                <a:solidFill>
                  <a:prstClr val="black"/>
                </a:solidFill>
              </a:rPr>
              <a:t>Punto c)</a:t>
            </a:r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251520" y="5872557"/>
            <a:ext cx="8712968" cy="415223"/>
          </a:xfrm>
          <a:prstGeom prst="roundRect">
            <a:avLst/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1900" spc="-50" dirty="0">
                <a:solidFill>
                  <a:prstClr val="black"/>
                </a:solidFill>
              </a:rPr>
              <a:t>Attività per imposte anticipate in </a:t>
            </a:r>
            <a:r>
              <a:rPr lang="it-IT" altLang="it-IT" sz="1900" spc="-50" dirty="0" smtClean="0">
                <a:solidFill>
                  <a:prstClr val="black"/>
                </a:solidFill>
              </a:rPr>
              <a:t>Stato patrimoniale: 55.000 (35.200-11.000+30.800</a:t>
            </a:r>
            <a:r>
              <a:rPr lang="it-IT" altLang="it-IT" sz="1900" spc="-5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14" name="Text Box 1027"/>
          <p:cNvSpPr txBox="1">
            <a:spLocks noChangeArrowheads="1"/>
          </p:cNvSpPr>
          <p:nvPr/>
        </p:nvSpPr>
        <p:spPr bwMode="auto">
          <a:xfrm>
            <a:off x="1009742" y="1124744"/>
            <a:ext cx="7128792" cy="78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80000"/>
              </a:lnSpc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ATTIVITÀ PER IMPOSTE ANTICIPATE SU PERDITE FISCALI </a:t>
            </a:r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45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2933681"/>
            <a:ext cx="8784976" cy="114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OIC 15</a:t>
            </a:r>
            <a:b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CREDITI</a:t>
            </a:r>
            <a:endParaRPr lang="it-IT" sz="33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7957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34367" y="2988461"/>
            <a:ext cx="7704856" cy="2384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Nuova sezione dedicata al tema della cancellazione dei crediti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Chiarimenti sul procedimento di valutazione collettiva dei crediti e su alcuni aspetti specifici delle svalutazioni dei crediti (crediti assistiti da garanzie o assicurati)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Chiarimenti sullo scorporo/attualizzazione 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Precisazioni sulle vendite a rate con riserva della proprietà</a:t>
            </a:r>
          </a:p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endParaRPr lang="it-IT" sz="2000" dirty="0">
              <a:solidFill>
                <a:prstClr val="black"/>
              </a:solidFill>
              <a:cs typeface="Droid Serif"/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68453" y="1908341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OIC 15 – NOVITÀ IN SINTESI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35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1343300"/>
            <a:ext cx="8784976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CANCELLAZIONE DEI CREDITI DAL BILANCIO - PREMESSA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799258" y="2598770"/>
            <a:ext cx="7551024" cy="864096"/>
          </a:xfrm>
          <a:prstGeom prst="roundRect">
            <a:avLst>
              <a:gd name="adj" fmla="val 2525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prstClr val="black"/>
                </a:solidFill>
              </a:rPr>
              <a:t>L’esigenza di una disciplina puntuale è nata a seguito delle modifiche al reddito d’impresa: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799258" y="3983655"/>
            <a:ext cx="7551024" cy="1944216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srgbClr val="C00000"/>
                </a:solidFill>
              </a:rPr>
              <a:t>Art. 101 co. 5 del TUIR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Sono presenti gli “elementi certi e precisi” </a:t>
            </a:r>
            <a:r>
              <a:rPr lang="it-IT" altLang="it-IT" sz="2000" i="1" spc="-30" dirty="0">
                <a:solidFill>
                  <a:prstClr val="black"/>
                </a:solidFill>
              </a:rPr>
              <a:t>ex </a:t>
            </a:r>
            <a:r>
              <a:rPr lang="it-IT" altLang="it-IT" sz="2000" i="1" spc="-30" dirty="0" err="1">
                <a:solidFill>
                  <a:prstClr val="black"/>
                </a:solidFill>
              </a:rPr>
              <a:t>lege</a:t>
            </a:r>
            <a:r>
              <a:rPr lang="it-IT" altLang="it-IT" sz="2000" i="1" spc="-30" dirty="0">
                <a:solidFill>
                  <a:prstClr val="black"/>
                </a:solidFill>
              </a:rPr>
              <a:t> </a:t>
            </a:r>
            <a:r>
              <a:rPr lang="it-IT" altLang="it-IT" sz="2000" spc="-30" dirty="0">
                <a:solidFill>
                  <a:prstClr val="black"/>
                </a:solidFill>
              </a:rPr>
              <a:t>ai fini della deducibilità delle </a:t>
            </a:r>
            <a:r>
              <a:rPr lang="it-IT" altLang="it-IT" sz="2000" u="sng" spc="-30" dirty="0">
                <a:solidFill>
                  <a:prstClr val="black"/>
                </a:solidFill>
              </a:rPr>
              <a:t>perdite su crediti</a:t>
            </a:r>
            <a:r>
              <a:rPr lang="it-IT" altLang="it-IT" sz="2000" spc="-30" dirty="0">
                <a:solidFill>
                  <a:prstClr val="black"/>
                </a:solidFill>
              </a:rPr>
              <a:t> in caso </a:t>
            </a:r>
            <a:r>
              <a:rPr lang="it-IT" altLang="it-IT" sz="2000" spc="-30" dirty="0" smtClean="0">
                <a:solidFill>
                  <a:prstClr val="black"/>
                </a:solidFill>
              </a:rPr>
              <a:t>di </a:t>
            </a:r>
            <a:endParaRPr lang="it-IT" altLang="it-IT" sz="2000" spc="-30" dirty="0">
              <a:solidFill>
                <a:prstClr val="black"/>
              </a:solidFill>
            </a:endParaRP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spc="-30" dirty="0" smtClean="0">
                <a:solidFill>
                  <a:prstClr val="black"/>
                </a:solidFill>
              </a:rPr>
              <a:t>cancellazione </a:t>
            </a:r>
            <a:r>
              <a:rPr lang="it-IT" altLang="it-IT" sz="2000" b="1" spc="-30" dirty="0">
                <a:solidFill>
                  <a:prstClr val="black"/>
                </a:solidFill>
              </a:rPr>
              <a:t>dei crediti dal bilancio operata in 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spc="-30" dirty="0">
                <a:solidFill>
                  <a:prstClr val="black"/>
                </a:solidFill>
              </a:rPr>
              <a:t>ap­pli­ca­zione dei principi contabili</a:t>
            </a:r>
          </a:p>
        </p:txBody>
      </p:sp>
      <p:sp>
        <p:nvSpPr>
          <p:cNvPr id="13" name="Freccia in giù 12"/>
          <p:cNvSpPr/>
          <p:nvPr/>
        </p:nvSpPr>
        <p:spPr>
          <a:xfrm>
            <a:off x="4389842" y="3606882"/>
            <a:ext cx="364925" cy="232757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0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820467" y="2179590"/>
            <a:ext cx="7551024" cy="1152128"/>
          </a:xfrm>
          <a:prstGeom prst="roundRect">
            <a:avLst>
              <a:gd name="adj" fmla="val 20318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dirty="0">
                <a:solidFill>
                  <a:prstClr val="black"/>
                </a:solidFill>
              </a:rPr>
              <a:t>Ha inoltre determinato problematiche di «gestione contabile» in linea con gli OIC la seguente ulteriore previsione di deducibilità</a:t>
            </a:r>
            <a:r>
              <a:rPr lang="it-IT" altLang="it-IT" sz="2000" b="1" dirty="0" smtClean="0">
                <a:solidFill>
                  <a:prstClr val="black"/>
                </a:solidFill>
              </a:rPr>
              <a:t>: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618026" y="3700139"/>
            <a:ext cx="7952556" cy="2088232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srgbClr val="C00000"/>
                </a:solidFill>
              </a:rPr>
              <a:t>Art. 101 co. 5 del TUIR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Sono presenti gli “elementi certi e precisi” </a:t>
            </a:r>
            <a:r>
              <a:rPr lang="it-IT" altLang="it-IT" sz="2000" i="1" spc="-30" dirty="0">
                <a:solidFill>
                  <a:prstClr val="black"/>
                </a:solidFill>
              </a:rPr>
              <a:t>ex </a:t>
            </a:r>
            <a:r>
              <a:rPr lang="it-IT" altLang="it-IT" sz="2000" i="1" spc="-30" dirty="0" err="1">
                <a:solidFill>
                  <a:prstClr val="black"/>
                </a:solidFill>
              </a:rPr>
              <a:t>lege</a:t>
            </a:r>
            <a:r>
              <a:rPr lang="it-IT" altLang="it-IT" sz="2000" i="1" spc="-30" dirty="0">
                <a:solidFill>
                  <a:prstClr val="black"/>
                </a:solidFill>
              </a:rPr>
              <a:t> </a:t>
            </a:r>
            <a:r>
              <a:rPr lang="it-IT" altLang="it-IT" sz="2000" spc="-30" dirty="0">
                <a:solidFill>
                  <a:prstClr val="black"/>
                </a:solidFill>
              </a:rPr>
              <a:t>ai fini della deducibilità delle </a:t>
            </a:r>
            <a:r>
              <a:rPr lang="it-IT" altLang="it-IT" sz="2000" u="sng" spc="-30" dirty="0">
                <a:solidFill>
                  <a:prstClr val="black"/>
                </a:solidFill>
              </a:rPr>
              <a:t>perdite su crediti</a:t>
            </a:r>
            <a:r>
              <a:rPr lang="it-IT" altLang="it-IT" sz="2000" spc="-30" dirty="0" smtClean="0">
                <a:solidFill>
                  <a:prstClr val="black"/>
                </a:solidFill>
              </a:rPr>
              <a:t>:</a:t>
            </a:r>
            <a:endParaRPr lang="it-IT" altLang="it-IT" sz="2000" spc="-30" dirty="0">
              <a:solidFill>
                <a:prstClr val="black"/>
              </a:solidFill>
            </a:endParaRP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b="1" spc="-30" dirty="0">
                <a:solidFill>
                  <a:prstClr val="black"/>
                </a:solidFill>
              </a:rPr>
              <a:t>quando il credito sia di modesta entità e sia decorso un periodo di sei mesi dalla scadenza di pagamento del credito </a:t>
            </a:r>
            <a:r>
              <a:rPr lang="it-IT" altLang="it-IT" sz="2000" b="1" spc="-30" dirty="0" smtClean="0">
                <a:solidFill>
                  <a:prstClr val="black"/>
                </a:solidFill>
              </a:rPr>
              <a:t>stesso</a:t>
            </a:r>
            <a:endParaRPr lang="it-IT" altLang="it-IT" sz="2000" b="1" spc="-30" dirty="0">
              <a:solidFill>
                <a:prstClr val="black"/>
              </a:solidFill>
            </a:endParaRPr>
          </a:p>
        </p:txBody>
      </p:sp>
      <p:sp>
        <p:nvSpPr>
          <p:cNvPr id="13" name="Freccia in giù 12"/>
          <p:cNvSpPr/>
          <p:nvPr/>
        </p:nvSpPr>
        <p:spPr>
          <a:xfrm>
            <a:off x="4406166" y="3412107"/>
            <a:ext cx="364925" cy="232757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2233878" y="5877312"/>
            <a:ext cx="4680520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dirty="0">
                <a:solidFill>
                  <a:prstClr val="white"/>
                </a:solidFill>
              </a:rPr>
              <a:t>Gestione contabile dei «mini crediti»</a:t>
            </a:r>
          </a:p>
        </p:txBody>
      </p:sp>
      <p:sp>
        <p:nvSpPr>
          <p:cNvPr id="11" name="Text Box 1027"/>
          <p:cNvSpPr txBox="1">
            <a:spLocks noChangeArrowheads="1"/>
          </p:cNvSpPr>
          <p:nvPr/>
        </p:nvSpPr>
        <p:spPr bwMode="auto">
          <a:xfrm>
            <a:off x="179512" y="1052736"/>
            <a:ext cx="8784976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CANCELLAZIONE DEI CREDITI DAL BILANCIO - PREMESSA</a:t>
            </a: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PAG.45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39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2449902" y="2082097"/>
            <a:ext cx="4248472" cy="576064"/>
          </a:xfrm>
          <a:prstGeom prst="roundRect">
            <a:avLst>
              <a:gd name="adj" fmla="val 20795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Trasferimento di tutti i </a:t>
            </a:r>
            <a:r>
              <a:rPr lang="it-IT" altLang="it-IT" sz="2000" b="1" dirty="0">
                <a:solidFill>
                  <a:prstClr val="black"/>
                </a:solidFill>
              </a:rPr>
              <a:t>RISCHI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799258" y="3162217"/>
            <a:ext cx="7551024" cy="2376264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just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spc="-30" dirty="0">
                <a:solidFill>
                  <a:schemeClr val="tx1"/>
                </a:solidFill>
              </a:rPr>
              <a:t>I </a:t>
            </a:r>
            <a:r>
              <a:rPr lang="it-IT" altLang="it-IT" sz="2000" b="1" spc="-30" dirty="0">
                <a:solidFill>
                  <a:schemeClr val="tx1"/>
                </a:solidFill>
              </a:rPr>
              <a:t>diritti contrattuali </a:t>
            </a:r>
            <a:r>
              <a:rPr lang="it-IT" altLang="it-IT" sz="2000" spc="-30" dirty="0">
                <a:solidFill>
                  <a:schemeClr val="tx1"/>
                </a:solidFill>
              </a:rPr>
              <a:t>sui flussi finanziari derivanti dal credito si </a:t>
            </a:r>
            <a:r>
              <a:rPr lang="it-IT" altLang="it-IT" sz="2000" b="1" spc="-30" dirty="0">
                <a:solidFill>
                  <a:schemeClr val="tx1"/>
                </a:solidFill>
              </a:rPr>
              <a:t>estinguono</a:t>
            </a:r>
          </a:p>
          <a:p>
            <a:pPr algn="ctr" fontAlgn="auto">
              <a:spcBef>
                <a:spcPts val="480"/>
              </a:spcBef>
              <a:spcAft>
                <a:spcPts val="0"/>
              </a:spcAft>
            </a:pPr>
            <a:r>
              <a:rPr lang="it-IT" altLang="it-IT" sz="2000" spc="-30" dirty="0" smtClean="0">
                <a:solidFill>
                  <a:srgbClr val="C00000"/>
                </a:solidFill>
              </a:rPr>
              <a:t>OPPURE</a:t>
            </a:r>
            <a:endParaRPr lang="it-IT" altLang="it-IT" sz="2000" spc="-30" dirty="0">
              <a:solidFill>
                <a:srgbClr val="C00000"/>
              </a:solidFill>
            </a:endParaRPr>
          </a:p>
          <a:p>
            <a:pPr marL="342900" indent="-342900" algn="just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spc="-30" dirty="0" smtClean="0">
                <a:solidFill>
                  <a:schemeClr val="tx1"/>
                </a:solidFill>
              </a:rPr>
              <a:t>La </a:t>
            </a:r>
            <a:r>
              <a:rPr lang="it-IT" altLang="it-IT" sz="2000" b="1" spc="-30" dirty="0">
                <a:solidFill>
                  <a:schemeClr val="tx1"/>
                </a:solidFill>
              </a:rPr>
              <a:t>titolarità </a:t>
            </a:r>
            <a:r>
              <a:rPr lang="it-IT" altLang="it-IT" sz="2000" spc="-30" dirty="0">
                <a:solidFill>
                  <a:schemeClr val="tx1"/>
                </a:solidFill>
              </a:rPr>
              <a:t>dei diritti contrattuali sui flussi finanziari derivanti dal credito è </a:t>
            </a:r>
            <a:r>
              <a:rPr lang="it-IT" altLang="it-IT" sz="2000" b="1" spc="-30" dirty="0">
                <a:solidFill>
                  <a:schemeClr val="tx1"/>
                </a:solidFill>
              </a:rPr>
              <a:t>trasferita </a:t>
            </a:r>
            <a:r>
              <a:rPr lang="it-IT" altLang="it-IT" sz="2000" spc="-30" dirty="0">
                <a:solidFill>
                  <a:schemeClr val="tx1"/>
                </a:solidFill>
              </a:rPr>
              <a:t>e con essa sono trasferiti sostanzialmente </a:t>
            </a:r>
            <a:r>
              <a:rPr lang="it-IT" altLang="it-IT" sz="2000" b="1" spc="-30" dirty="0">
                <a:solidFill>
                  <a:schemeClr val="tx1"/>
                </a:solidFill>
              </a:rPr>
              <a:t>tutti i rischi </a:t>
            </a:r>
            <a:r>
              <a:rPr lang="it-IT" altLang="it-IT" sz="2000" spc="-30" dirty="0">
                <a:solidFill>
                  <a:schemeClr val="tx1"/>
                </a:solidFill>
              </a:rPr>
              <a:t>inerenti il credito.</a:t>
            </a:r>
          </a:p>
        </p:txBody>
      </p:sp>
      <p:sp>
        <p:nvSpPr>
          <p:cNvPr id="13" name="Freccia in giù 12"/>
          <p:cNvSpPr/>
          <p:nvPr/>
        </p:nvSpPr>
        <p:spPr>
          <a:xfrm>
            <a:off x="4406166" y="2798713"/>
            <a:ext cx="364925" cy="232757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827584" y="5682497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1</a:t>
            </a:r>
            <a:r>
              <a:rPr lang="it-IT" sz="2000" b="1" dirty="0" smtClean="0">
                <a:solidFill>
                  <a:prstClr val="white"/>
                </a:solidFill>
              </a:rPr>
              <a:t>5 § 57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1" name="Text Box 1027"/>
          <p:cNvSpPr txBox="1">
            <a:spLocks noChangeArrowheads="1"/>
          </p:cNvSpPr>
          <p:nvPr/>
        </p:nvSpPr>
        <p:spPr bwMode="auto">
          <a:xfrm>
            <a:off x="179512" y="1179819"/>
            <a:ext cx="8784976" cy="64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CANCELLAZIONE DEI CREDITI DAL BILANCIO</a:t>
            </a: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PAG.45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6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803534" y="2348880"/>
            <a:ext cx="7551024" cy="108012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La </a:t>
            </a:r>
            <a:r>
              <a:rPr lang="it-IT" altLang="it-IT" sz="2000" dirty="0">
                <a:solidFill>
                  <a:prstClr val="black"/>
                </a:solidFill>
              </a:rPr>
              <a:t>differenza tra corrispettivo e valore di iscrizione del credito al momento della cessione (</a:t>
            </a:r>
            <a:r>
              <a:rPr lang="it-IT" altLang="it-IT" sz="2000" dirty="0">
                <a:solidFill>
                  <a:srgbClr val="C00000"/>
                </a:solidFill>
              </a:rPr>
              <a:t>dopo aver utilizzato il fondo</a:t>
            </a:r>
            <a:r>
              <a:rPr lang="it-IT" altLang="it-IT" sz="2000" dirty="0">
                <a:solidFill>
                  <a:prstClr val="black"/>
                </a:solidFill>
              </a:rPr>
              <a:t>) è rilevata come: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803534" y="3861048"/>
            <a:ext cx="7551024" cy="1584176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480"/>
              </a:spcBef>
              <a:spcAft>
                <a:spcPts val="0"/>
              </a:spcAft>
            </a:pPr>
            <a:r>
              <a:rPr lang="it-IT" altLang="it-IT" sz="2000" spc="-30" dirty="0" smtClean="0">
                <a:solidFill>
                  <a:prstClr val="black"/>
                </a:solidFill>
              </a:rPr>
              <a:t>perdita </a:t>
            </a:r>
            <a:r>
              <a:rPr lang="it-IT" altLang="it-IT" sz="2000" spc="-30" dirty="0">
                <a:solidFill>
                  <a:prstClr val="black"/>
                </a:solidFill>
              </a:rPr>
              <a:t>da cessione </a:t>
            </a:r>
            <a:r>
              <a:rPr lang="it-IT" altLang="it-IT" sz="2000" spc="-30" dirty="0">
                <a:solidFill>
                  <a:srgbClr val="C00000"/>
                </a:solidFill>
              </a:rPr>
              <a:t>(perdita su crediti) da iscriversi alla voce B14 del </a:t>
            </a:r>
            <a:r>
              <a:rPr lang="it-IT" altLang="it-IT" sz="2000" spc="-30" dirty="0" smtClean="0">
                <a:solidFill>
                  <a:srgbClr val="C00000"/>
                </a:solidFill>
              </a:rPr>
              <a:t>Conto economico </a:t>
            </a:r>
            <a:r>
              <a:rPr lang="it-IT" altLang="it-IT" sz="2000" spc="-30" dirty="0" smtClean="0">
                <a:solidFill>
                  <a:prstClr val="black"/>
                </a:solidFill>
              </a:rPr>
              <a:t>(</a:t>
            </a:r>
            <a:r>
              <a:rPr lang="it-IT" altLang="it-IT" sz="2000" spc="-30" dirty="0">
                <a:solidFill>
                  <a:prstClr val="black"/>
                </a:solidFill>
              </a:rPr>
              <a:t>salvo che il contratto non consenta di individuare componenti economiche di diversa natura, anche finanziaria).</a:t>
            </a:r>
          </a:p>
        </p:txBody>
      </p:sp>
      <p:sp>
        <p:nvSpPr>
          <p:cNvPr id="13" name="Freccia in giù 12"/>
          <p:cNvSpPr/>
          <p:nvPr/>
        </p:nvSpPr>
        <p:spPr>
          <a:xfrm>
            <a:off x="4380745" y="3556283"/>
            <a:ext cx="364925" cy="232757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843866" y="5589240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1</a:t>
            </a:r>
            <a:r>
              <a:rPr lang="it-IT" sz="2000" b="1" dirty="0" smtClean="0">
                <a:solidFill>
                  <a:prstClr val="white"/>
                </a:solidFill>
              </a:rPr>
              <a:t>5 § 59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2" name="Text Box 1027"/>
          <p:cNvSpPr txBox="1">
            <a:spLocks noChangeArrowheads="1"/>
          </p:cNvSpPr>
          <p:nvPr/>
        </p:nvSpPr>
        <p:spPr bwMode="auto">
          <a:xfrm>
            <a:off x="179512" y="1271418"/>
            <a:ext cx="8784976" cy="64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CANCELLAZIONE DEI CREDITI DAL BILANCIO</a:t>
            </a: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PAG.46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8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799258" y="4653176"/>
            <a:ext cx="7551024" cy="792088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Rilevazione di un componente negativo di reddito soltanto dopo aver utilizzato integralmente il fondo svalutazione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839590" y="5661288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1</a:t>
            </a:r>
            <a:r>
              <a:rPr lang="it-IT" sz="2000" b="1" dirty="0" smtClean="0">
                <a:solidFill>
                  <a:prstClr val="white"/>
                </a:solidFill>
              </a:rPr>
              <a:t>5 § 59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963050"/>
              </p:ext>
            </p:extLst>
          </p:nvPr>
        </p:nvGraphicFramePr>
        <p:xfrm>
          <a:off x="933293" y="2204904"/>
          <a:ext cx="7282954" cy="2133600"/>
        </p:xfrm>
        <a:graphic>
          <a:graphicData uri="http://schemas.openxmlformats.org/drawingml/2006/table">
            <a:tbl>
              <a:tblPr/>
              <a:tblGrid>
                <a:gridCol w="3167123"/>
                <a:gridCol w="310566"/>
                <a:gridCol w="1932892"/>
                <a:gridCol w="913960"/>
                <a:gridCol w="958413"/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Diversi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Fondo svalutazione crediti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Perdita su crediti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Banca c/c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Clienti </a:t>
                      </a: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 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70,00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10,00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20,00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100,00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 Box 1027"/>
          <p:cNvSpPr txBox="1">
            <a:spLocks noChangeArrowheads="1"/>
          </p:cNvSpPr>
          <p:nvPr/>
        </p:nvSpPr>
        <p:spPr bwMode="auto">
          <a:xfrm>
            <a:off x="179512" y="1268760"/>
            <a:ext cx="8784976" cy="64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CANCELLAZIONE DEI CREDITI DAL BILANCIO</a:t>
            </a:r>
          </a:p>
        </p:txBody>
      </p:sp>
      <p:sp>
        <p:nvSpPr>
          <p:cNvPr id="6" name="CasellaDiTesto 5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PAG.46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36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1095977" y="2775694"/>
            <a:ext cx="7004415" cy="288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r>
              <a:rPr lang="it-IT" sz="2000" dirty="0">
                <a:cs typeface="Droid Serif"/>
              </a:rPr>
              <a:t>Si deve cancellare il credito, ad esempio, nei seguenti casi: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cs typeface="Droid Serif"/>
              </a:rPr>
              <a:t>transazione </a:t>
            </a:r>
            <a:r>
              <a:rPr lang="it-IT" sz="2000" dirty="0">
                <a:cs typeface="Droid Serif"/>
              </a:rPr>
              <a:t>(art. </a:t>
            </a:r>
            <a:r>
              <a:rPr lang="it-IT" sz="2000" dirty="0" smtClean="0">
                <a:cs typeface="Droid Serif"/>
              </a:rPr>
              <a:t>1965 c.c.)</a:t>
            </a:r>
            <a:endParaRPr lang="it-IT" sz="2000" dirty="0">
              <a:cs typeface="Droid Serif"/>
            </a:endParaRP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cs typeface="Droid Serif"/>
              </a:rPr>
              <a:t>rinuncia </a:t>
            </a:r>
            <a:r>
              <a:rPr lang="it-IT" sz="2000" dirty="0">
                <a:cs typeface="Droid Serif"/>
              </a:rPr>
              <a:t>al credito (art. </a:t>
            </a:r>
            <a:r>
              <a:rPr lang="it-IT" sz="2000" dirty="0" smtClean="0">
                <a:cs typeface="Droid Serif"/>
              </a:rPr>
              <a:t>1236 c.c.)</a:t>
            </a:r>
            <a:endParaRPr lang="it-IT" sz="2000" dirty="0">
              <a:cs typeface="Droid Serif"/>
            </a:endParaRP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cs typeface="Droid Serif"/>
              </a:rPr>
              <a:t>prescrizione </a:t>
            </a:r>
            <a:r>
              <a:rPr lang="it-IT" sz="2000" dirty="0">
                <a:cs typeface="Droid Serif"/>
              </a:rPr>
              <a:t>(art. 2948 </a:t>
            </a:r>
            <a:r>
              <a:rPr lang="it-IT" sz="2000" dirty="0" smtClean="0">
                <a:cs typeface="Droid Serif"/>
              </a:rPr>
              <a:t>ss. c.c.)</a:t>
            </a:r>
            <a:endParaRPr lang="it-IT" sz="2000" dirty="0">
              <a:cs typeface="Droid Serif"/>
            </a:endParaRP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u="sng" dirty="0" smtClean="0">
                <a:cs typeface="Droid Serif"/>
              </a:rPr>
              <a:t>chiusura</a:t>
            </a:r>
            <a:r>
              <a:rPr lang="it-IT" sz="2000" dirty="0" smtClean="0">
                <a:cs typeface="Droid Serif"/>
              </a:rPr>
              <a:t> </a:t>
            </a:r>
            <a:r>
              <a:rPr lang="it-IT" sz="2000" dirty="0">
                <a:cs typeface="Droid Serif"/>
              </a:rPr>
              <a:t>della procedura fallimentare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solidFill>
                  <a:srgbClr val="C00000"/>
                </a:solidFill>
                <a:cs typeface="Droid Serif"/>
              </a:rPr>
              <a:t>cessione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credito (con trasferimento di tutti i rischi)</a:t>
            </a:r>
          </a:p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None/>
            </a:pPr>
            <a:endParaRPr lang="it-IT" sz="2000" dirty="0">
              <a:cs typeface="Droid Serif"/>
            </a:endParaRPr>
          </a:p>
        </p:txBody>
      </p:sp>
      <p:sp>
        <p:nvSpPr>
          <p:cNvPr id="7" name="Text Box 1027"/>
          <p:cNvSpPr txBox="1">
            <a:spLocks noChangeArrowheads="1"/>
          </p:cNvSpPr>
          <p:nvPr/>
        </p:nvSpPr>
        <p:spPr bwMode="auto">
          <a:xfrm>
            <a:off x="179512" y="1700808"/>
            <a:ext cx="8784976" cy="64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CANCELLAZIONE DEI CREDITI DAL BILANCIO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PAG.47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46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 bwMode="auto">
          <a:xfrm>
            <a:off x="323528" y="2238730"/>
            <a:ext cx="4047706" cy="36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lnSpc>
                <a:spcPts val="2800"/>
              </a:lnSpc>
              <a:spcBef>
                <a:spcPts val="0"/>
              </a:spcBef>
            </a:pPr>
            <a:r>
              <a:rPr lang="it-IT" sz="2000" b="1" spc="-30" dirty="0" smtClean="0">
                <a:solidFill>
                  <a:srgbClr val="C00000"/>
                </a:solidFill>
              </a:rPr>
              <a:t>SI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it-IT" altLang="it-IT" sz="1950" i="1" spc="-30" dirty="0"/>
              <a:t>forfaiting</a:t>
            </a:r>
          </a:p>
          <a:p>
            <a:pPr marL="342900" indent="-342900" eaLnBrk="1" hangingPunct="1">
              <a:spcBef>
                <a:spcPts val="280"/>
              </a:spcBef>
              <a:buFont typeface="Wingdings" panose="05000000000000000000" pitchFamily="2" charset="2"/>
              <a:buChar char="ü"/>
            </a:pPr>
            <a:r>
              <a:rPr lang="it-IT" altLang="it-IT" sz="1950" i="1" spc="-30" dirty="0" err="1"/>
              <a:t>datio</a:t>
            </a:r>
            <a:r>
              <a:rPr lang="it-IT" altLang="it-IT" sz="1950" i="1" spc="-30" dirty="0"/>
              <a:t> in </a:t>
            </a:r>
            <a:r>
              <a:rPr lang="it-IT" altLang="it-IT" sz="1950" i="1" spc="-30" dirty="0" err="1"/>
              <a:t>solutum</a:t>
            </a:r>
            <a:endParaRPr lang="it-IT" altLang="it-IT" sz="1950" i="1" spc="-30" dirty="0"/>
          </a:p>
          <a:p>
            <a:pPr marL="342900" indent="-342900" eaLnBrk="1" hangingPunct="1">
              <a:spcBef>
                <a:spcPts val="280"/>
              </a:spcBef>
              <a:buFont typeface="Wingdings" panose="05000000000000000000" pitchFamily="2" charset="2"/>
              <a:buChar char="ü"/>
            </a:pPr>
            <a:r>
              <a:rPr lang="it-IT" altLang="it-IT" sz="1950" spc="-30" dirty="0"/>
              <a:t>conferimento del credito</a:t>
            </a:r>
          </a:p>
          <a:p>
            <a:pPr marL="342900" indent="-342900" eaLnBrk="1" hangingPunct="1">
              <a:spcBef>
                <a:spcPts val="280"/>
              </a:spcBef>
              <a:buFont typeface="Wingdings" panose="05000000000000000000" pitchFamily="2" charset="2"/>
              <a:buChar char="ü"/>
            </a:pPr>
            <a:r>
              <a:rPr lang="it-IT" altLang="it-IT" sz="1950" spc="-30" dirty="0"/>
              <a:t>vendita del credito, compreso </a:t>
            </a:r>
            <a:r>
              <a:rPr lang="it-IT" altLang="it-IT" sz="1950" i="1" spc="-30" dirty="0"/>
              <a:t>factoring</a:t>
            </a:r>
            <a:r>
              <a:rPr lang="it-IT" altLang="it-IT" sz="1950" spc="-30" dirty="0"/>
              <a:t> con cessione pro-soluto con trasferimento sostanziale di tutti i rischi del credito</a:t>
            </a:r>
          </a:p>
          <a:p>
            <a:pPr marL="342900" indent="-342900" eaLnBrk="1" hangingPunct="1">
              <a:spcBef>
                <a:spcPts val="280"/>
              </a:spcBef>
              <a:buFont typeface="Wingdings" panose="05000000000000000000" pitchFamily="2" charset="2"/>
              <a:buChar char="ü"/>
            </a:pPr>
            <a:r>
              <a:rPr lang="it-IT" altLang="it-IT" sz="1950" spc="-30" dirty="0"/>
              <a:t>cartolarizzazione con trasferimento sostanziale di tutti i rischi del </a:t>
            </a:r>
            <a:r>
              <a:rPr lang="it-IT" altLang="it-IT" sz="1950" spc="-30" dirty="0" smtClean="0"/>
              <a:t>credito</a:t>
            </a:r>
            <a:endParaRPr lang="it-IT" sz="1950" spc="-30" dirty="0"/>
          </a:p>
        </p:txBody>
      </p:sp>
      <p:sp>
        <p:nvSpPr>
          <p:cNvPr id="7" name="Rettangolo arrotondato 6"/>
          <p:cNvSpPr/>
          <p:nvPr/>
        </p:nvSpPr>
        <p:spPr>
          <a:xfrm>
            <a:off x="1598463" y="1806682"/>
            <a:ext cx="5976664" cy="432000"/>
          </a:xfrm>
          <a:prstGeom prst="roundRect">
            <a:avLst>
              <a:gd name="adj" fmla="val 20795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Trasferimento di tutti i </a:t>
            </a:r>
            <a:r>
              <a:rPr lang="it-IT" altLang="it-IT" sz="2000" b="1" dirty="0">
                <a:solidFill>
                  <a:prstClr val="black"/>
                </a:solidFill>
              </a:rPr>
              <a:t>RISCHI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5239310" y="5843446"/>
            <a:ext cx="244827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1</a:t>
            </a:r>
            <a:r>
              <a:rPr lang="it-IT" sz="2000" b="1" dirty="0" smtClean="0">
                <a:solidFill>
                  <a:prstClr val="white"/>
                </a:solidFill>
              </a:rPr>
              <a:t>5 Appendice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cxnSp>
        <p:nvCxnSpPr>
          <p:cNvPr id="6" name="Connettore 1 5"/>
          <p:cNvCxnSpPr/>
          <p:nvPr/>
        </p:nvCxnSpPr>
        <p:spPr>
          <a:xfrm>
            <a:off x="4371234" y="2238730"/>
            <a:ext cx="0" cy="3600400"/>
          </a:xfrm>
          <a:prstGeom prst="line">
            <a:avLst/>
          </a:prstGeom>
          <a:ln>
            <a:solidFill>
              <a:srgbClr val="364D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 bwMode="auto">
          <a:xfrm>
            <a:off x="4371234" y="2240526"/>
            <a:ext cx="4593254" cy="36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lnSpc>
                <a:spcPts val="2800"/>
              </a:lnSpc>
              <a:spcBef>
                <a:spcPts val="0"/>
              </a:spcBef>
            </a:pPr>
            <a:r>
              <a:rPr lang="it-IT" sz="2000" b="1" spc="-30" dirty="0" smtClean="0">
                <a:solidFill>
                  <a:srgbClr val="C00000"/>
                </a:solidFill>
              </a:rPr>
              <a:t>NO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it-IT" altLang="it-IT" sz="1950" spc="-30" dirty="0"/>
              <a:t>mandato all’incasso, compreso </a:t>
            </a:r>
            <a:r>
              <a:rPr lang="it-IT" altLang="it-IT" sz="1950" i="1" spc="-30" dirty="0"/>
              <a:t>factoring </a:t>
            </a:r>
            <a:r>
              <a:rPr lang="it-IT" altLang="it-IT" sz="1950" spc="-30" dirty="0"/>
              <a:t>comprendente solo mandato all’incasso e ricevute bancarie</a:t>
            </a:r>
          </a:p>
          <a:p>
            <a:pPr marL="342900" indent="-342900" eaLnBrk="1" hangingPunct="1">
              <a:spcBef>
                <a:spcPts val="280"/>
              </a:spcBef>
              <a:buFont typeface="Wingdings" panose="05000000000000000000" pitchFamily="2" charset="2"/>
              <a:buChar char="ü"/>
            </a:pPr>
            <a:r>
              <a:rPr lang="it-IT" altLang="it-IT" sz="1950" spc="-30" dirty="0"/>
              <a:t>cambiali girate all’incasso</a:t>
            </a:r>
          </a:p>
          <a:p>
            <a:pPr marL="342900" indent="-342900" eaLnBrk="1" hangingPunct="1">
              <a:spcBef>
                <a:spcPts val="280"/>
              </a:spcBef>
              <a:buFont typeface="Wingdings" panose="05000000000000000000" pitchFamily="2" charset="2"/>
              <a:buChar char="ü"/>
            </a:pPr>
            <a:r>
              <a:rPr lang="it-IT" altLang="it-IT" sz="1950" spc="-30" dirty="0"/>
              <a:t>pegno di crediti</a:t>
            </a:r>
          </a:p>
          <a:p>
            <a:pPr marL="342900" indent="-342900" eaLnBrk="1" hangingPunct="1">
              <a:spcBef>
                <a:spcPts val="280"/>
              </a:spcBef>
              <a:buFont typeface="Wingdings" panose="05000000000000000000" pitchFamily="2" charset="2"/>
              <a:buChar char="ü"/>
            </a:pPr>
            <a:r>
              <a:rPr lang="it-IT" altLang="it-IT" sz="1950" spc="-30" dirty="0"/>
              <a:t>cessione a scopo di garanzia</a:t>
            </a:r>
          </a:p>
          <a:p>
            <a:pPr marL="342900" indent="-342900" eaLnBrk="1" hangingPunct="1">
              <a:spcBef>
                <a:spcPts val="280"/>
              </a:spcBef>
              <a:buFont typeface="Wingdings" panose="05000000000000000000" pitchFamily="2" charset="2"/>
              <a:buChar char="ü"/>
            </a:pPr>
            <a:r>
              <a:rPr lang="it-IT" altLang="it-IT" sz="1950" spc="-30" dirty="0"/>
              <a:t>sconto, </a:t>
            </a:r>
            <a:r>
              <a:rPr lang="it-IT" altLang="it-IT" sz="1950" spc="-30" dirty="0">
                <a:solidFill>
                  <a:srgbClr val="C00000"/>
                </a:solidFill>
              </a:rPr>
              <a:t>cessioni pro-solvendo </a:t>
            </a:r>
            <a:r>
              <a:rPr lang="it-IT" altLang="it-IT" sz="1950" spc="-30" dirty="0"/>
              <a:t>e cessioni pro-soluto che non trasferiscono sostanzialmente tutti i rischi inerenti il credito</a:t>
            </a:r>
          </a:p>
        </p:txBody>
      </p:sp>
      <p:sp>
        <p:nvSpPr>
          <p:cNvPr id="10" name="Text Box 1027"/>
          <p:cNvSpPr txBox="1">
            <a:spLocks noChangeArrowheads="1"/>
          </p:cNvSpPr>
          <p:nvPr/>
        </p:nvSpPr>
        <p:spPr bwMode="auto">
          <a:xfrm>
            <a:off x="179512" y="1052736"/>
            <a:ext cx="8784976" cy="64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CANCELLAZIONE DEI CREDITI DAL BILANCIO</a:t>
            </a: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PAG.47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02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803082" y="1738950"/>
            <a:ext cx="7551024" cy="720080"/>
          </a:xfrm>
          <a:prstGeom prst="roundRect">
            <a:avLst>
              <a:gd name="adj" fmla="val 2525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Quando la cessione del credito non comporta la sua cancellazione dal bilancio 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803082" y="2747062"/>
            <a:ext cx="3600000" cy="2304256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schemeClr val="tx1"/>
                </a:solidFill>
              </a:rPr>
              <a:t>Nel caso di anticipazione di una parte del corrispettivo  pattuito da parte del cessionario, in contropartita dell’anticipazione ricevuta si iscrive un debito di natura finanziaria</a:t>
            </a:r>
          </a:p>
        </p:txBody>
      </p:sp>
      <p:sp>
        <p:nvSpPr>
          <p:cNvPr id="13" name="Freccia in giù 12"/>
          <p:cNvSpPr/>
          <p:nvPr/>
        </p:nvSpPr>
        <p:spPr>
          <a:xfrm>
            <a:off x="2477082" y="2531038"/>
            <a:ext cx="252000" cy="144000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4754106" y="2747062"/>
            <a:ext cx="3600000" cy="2304256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schemeClr val="tx1"/>
                </a:solidFill>
              </a:rPr>
              <a:t>Il credito che rimane iscritto in bilancio è assoggettato alle regole generali di valutazione previste da questo principio</a:t>
            </a:r>
          </a:p>
        </p:txBody>
      </p:sp>
      <p:sp>
        <p:nvSpPr>
          <p:cNvPr id="11" name="Freccia in giù 10"/>
          <p:cNvSpPr/>
          <p:nvPr/>
        </p:nvSpPr>
        <p:spPr>
          <a:xfrm>
            <a:off x="6428106" y="2531038"/>
            <a:ext cx="252000" cy="144000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803082" y="5140259"/>
            <a:ext cx="7551024" cy="648072"/>
          </a:xfrm>
          <a:prstGeom prst="roundRect">
            <a:avLst>
              <a:gd name="adj" fmla="val 25251"/>
            </a:avLst>
          </a:prstGeom>
          <a:solidFill>
            <a:srgbClr val="DADADA"/>
          </a:solidFill>
          <a:ln w="38100">
            <a:solidFill>
              <a:srgbClr val="DADA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Attenzione a </a:t>
            </a:r>
            <a:r>
              <a:rPr lang="it-IT" altLang="it-IT" sz="2000" dirty="0">
                <a:solidFill>
                  <a:srgbClr val="C00000"/>
                </a:solidFill>
              </a:rPr>
              <a:t>crediti cancellati con rischi </a:t>
            </a:r>
            <a:r>
              <a:rPr lang="it-IT" altLang="it-IT" sz="2000" dirty="0" smtClean="0">
                <a:solidFill>
                  <a:srgbClr val="C00000"/>
                </a:solidFill>
              </a:rPr>
              <a:t>residui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OIC 31 </a:t>
            </a:r>
            <a:r>
              <a:rPr lang="it-IT" altLang="it-IT" sz="2000" dirty="0" smtClean="0">
                <a:solidFill>
                  <a:prstClr val="black"/>
                </a:solidFill>
                <a:sym typeface="Wingdings"/>
              </a:rPr>
              <a:t></a:t>
            </a:r>
            <a:r>
              <a:rPr lang="it-IT" altLang="it-IT" sz="2000" dirty="0" smtClean="0">
                <a:solidFill>
                  <a:prstClr val="black"/>
                </a:solidFill>
              </a:rPr>
              <a:t> </a:t>
            </a:r>
            <a:r>
              <a:rPr lang="it-IT" altLang="it-IT" sz="2000" dirty="0">
                <a:solidFill>
                  <a:prstClr val="black"/>
                </a:solidFill>
              </a:rPr>
              <a:t>Fondo rischi su crediti </a:t>
            </a:r>
            <a:r>
              <a:rPr lang="it-IT" altLang="it-IT" sz="2000" dirty="0" smtClean="0">
                <a:solidFill>
                  <a:prstClr val="black"/>
                </a:solidFill>
              </a:rPr>
              <a:t>ceduti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6626366" y="5860339"/>
            <a:ext cx="172819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1</a:t>
            </a:r>
            <a:r>
              <a:rPr lang="it-IT" sz="2000" b="1" dirty="0" smtClean="0">
                <a:solidFill>
                  <a:prstClr val="white"/>
                </a:solidFill>
              </a:rPr>
              <a:t>5 § 60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4" name="Text Box 1027"/>
          <p:cNvSpPr txBox="1">
            <a:spLocks noChangeArrowheads="1"/>
          </p:cNvSpPr>
          <p:nvPr/>
        </p:nvSpPr>
        <p:spPr bwMode="auto">
          <a:xfrm>
            <a:off x="179512" y="1018870"/>
            <a:ext cx="8784976" cy="64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CANCELLAZIONE DEI CREDITI DAL BILANCIO</a:t>
            </a:r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PAG.48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77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/>
          </p:cNvSpPr>
          <p:nvPr/>
        </p:nvSpPr>
        <p:spPr bwMode="auto">
          <a:xfrm>
            <a:off x="734367" y="1717495"/>
            <a:ext cx="7704856" cy="187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600"/>
              </a:lnSpc>
              <a:spcBef>
                <a:spcPts val="0"/>
              </a:spcBef>
              <a:buClr>
                <a:prstClr val="black"/>
              </a:buClr>
              <a:buSzPct val="100000"/>
              <a:buNone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Esempio: </a:t>
            </a:r>
            <a:r>
              <a:rPr lang="it-IT" sz="2000" i="1" dirty="0">
                <a:solidFill>
                  <a:srgbClr val="C00000"/>
                </a:solidFill>
                <a:cs typeface="Droid Serif"/>
              </a:rPr>
              <a:t>factoring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 con rivalsa, modalità di cessione di crediti </a:t>
            </a:r>
            <a:r>
              <a:rPr lang="it-IT" sz="2000" dirty="0" smtClean="0">
                <a:cs typeface="Droid Serif"/>
              </a:rPr>
              <a:t>a </a:t>
            </a:r>
            <a:r>
              <a:rPr lang="it-IT" sz="2000" dirty="0">
                <a:cs typeface="Droid Serif"/>
              </a:rPr>
              <a:t>una società specializzata che ne cura l’incasso senza garantirne il buon </a:t>
            </a:r>
            <a:r>
              <a:rPr lang="it-IT" sz="2000" dirty="0" smtClean="0">
                <a:cs typeface="Droid Serif"/>
              </a:rPr>
              <a:t>esito.</a:t>
            </a:r>
          </a:p>
          <a:p>
            <a:pPr marL="0" indent="0" algn="just">
              <a:lnSpc>
                <a:spcPts val="2600"/>
              </a:lnSpc>
              <a:spcBef>
                <a:spcPts val="0"/>
              </a:spcBef>
              <a:buClr>
                <a:prstClr val="black"/>
              </a:buClr>
              <a:buSzPct val="100000"/>
              <a:buNone/>
            </a:pPr>
            <a:r>
              <a:rPr lang="it-IT" sz="2000" dirty="0">
                <a:cs typeface="Droid Serif"/>
              </a:rPr>
              <a:t>Stipulazione di un contratto di </a:t>
            </a:r>
            <a:r>
              <a:rPr lang="it-IT" sz="2000" i="1" dirty="0">
                <a:cs typeface="Droid Serif"/>
              </a:rPr>
              <a:t>factoring</a:t>
            </a:r>
            <a:r>
              <a:rPr lang="it-IT" sz="2000" dirty="0">
                <a:cs typeface="Droid Serif"/>
              </a:rPr>
              <a:t> per 1.000 con anticipo dell’80% del valore nominale dei crediti</a:t>
            </a:r>
            <a:r>
              <a:rPr lang="it-IT" sz="2000" dirty="0" smtClean="0">
                <a:cs typeface="Droid Serif"/>
              </a:rPr>
              <a:t>.</a:t>
            </a:r>
            <a:endParaRPr lang="it-IT" sz="2000" dirty="0">
              <a:cs typeface="Droid Serif"/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1124744"/>
            <a:ext cx="878497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MANCATO TRASFERIMENTO DI TUTTI I RISCHI</a:t>
            </a:r>
          </a:p>
        </p:txBody>
      </p:sp>
      <p:graphicFrame>
        <p:nvGraphicFramePr>
          <p:cNvPr id="12" name="Group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516771"/>
              </p:ext>
            </p:extLst>
          </p:nvPr>
        </p:nvGraphicFramePr>
        <p:xfrm>
          <a:off x="1172170" y="3496486"/>
          <a:ext cx="6784206" cy="2013542"/>
        </p:xfrm>
        <a:graphic>
          <a:graphicData uri="http://schemas.openxmlformats.org/drawingml/2006/table">
            <a:tbl>
              <a:tblPr/>
              <a:tblGrid>
                <a:gridCol w="2391718"/>
                <a:gridCol w="936104"/>
                <a:gridCol w="2808312"/>
                <a:gridCol w="648072"/>
              </a:tblGrid>
              <a:tr h="396283">
                <a:tc gridSpan="4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Tahoma" pitchFamily="34" charset="0"/>
                        </a:rPr>
                        <a:t>Stato patrimoniale</a:t>
                      </a:r>
                    </a:p>
                  </a:txBody>
                  <a:tcPr marL="91432" marR="91432" marT="45736" marB="4573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271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Tahoma" pitchFamily="34" charset="0"/>
                        </a:rPr>
                        <a:t>Crediti verso clienti</a:t>
                      </a:r>
                    </a:p>
                  </a:txBody>
                  <a:tcPr marL="91432" marR="91432" marT="45736" marB="4573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Tahoma" pitchFamily="34" charset="0"/>
                      </a:endParaRPr>
                    </a:p>
                  </a:txBody>
                  <a:tcPr marL="91432" marR="91432" marT="45736" marB="45736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Tahoma" pitchFamily="34" charset="0"/>
                      </a:endParaRPr>
                    </a:p>
                  </a:txBody>
                  <a:tcPr marL="91432" marR="91432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Tahoma" pitchFamily="34" charset="0"/>
                      </a:endParaRPr>
                    </a:p>
                  </a:txBody>
                  <a:tcPr marL="91432" marR="91432" marT="45736" marB="45736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9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</a:endParaRPr>
                    </a:p>
                  </a:txBody>
                  <a:tcPr marL="91432" marR="91432" marT="45736" marB="4573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</a:endParaRPr>
                    </a:p>
                  </a:txBody>
                  <a:tcPr marL="91432" marR="91432" marT="45736" marB="45736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Tahoma" pitchFamily="34" charset="0"/>
                        </a:rPr>
                        <a:t>Debiti verso </a:t>
                      </a:r>
                      <a:r>
                        <a:rPr kumimoji="0" lang="it-IT" altLang="it-IT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Tahoma" pitchFamily="34" charset="0"/>
                        </a:rPr>
                        <a:t>factoring</a:t>
                      </a:r>
                    </a:p>
                  </a:txBody>
                  <a:tcPr marL="91432" marR="0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Tahoma" pitchFamily="34" charset="0"/>
                        </a:rPr>
                        <a:t>800</a:t>
                      </a:r>
                    </a:p>
                  </a:txBody>
                  <a:tcPr marL="0" marR="35997" marT="45736" marB="4573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9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Banca c/c</a:t>
                      </a:r>
                    </a:p>
                  </a:txBody>
                  <a:tcPr marL="91432" marR="91432" marT="45736" marB="4573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</a:rPr>
                        <a:t>800</a:t>
                      </a:r>
                    </a:p>
                  </a:txBody>
                  <a:tcPr marL="91432" marR="91432" marT="45736" marB="45736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Tahoma" pitchFamily="34" charset="0"/>
                      </a:endParaRPr>
                    </a:p>
                  </a:txBody>
                  <a:tcPr marL="91432" marR="0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S PGothic" pitchFamily="34" charset="-128"/>
                        <a:cs typeface="Tahoma" pitchFamily="34" charset="0"/>
                      </a:endParaRPr>
                    </a:p>
                  </a:txBody>
                  <a:tcPr marL="0" marR="35997" marT="45736" marB="4573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8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Tahoma" pitchFamily="34" charset="0"/>
                        </a:rPr>
                        <a:t>Totale attivo</a:t>
                      </a:r>
                    </a:p>
                  </a:txBody>
                  <a:tcPr marL="91432" marR="91432" marT="45736" marB="4573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Tahoma" pitchFamily="34" charset="0"/>
                        </a:rPr>
                        <a:t>….</a:t>
                      </a:r>
                    </a:p>
                  </a:txBody>
                  <a:tcPr marL="91432" marR="91432" marT="45736" marB="45736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Tahoma" pitchFamily="34" charset="0"/>
                        </a:rPr>
                        <a:t>Totale passivo</a:t>
                      </a:r>
                    </a:p>
                  </a:txBody>
                  <a:tcPr marL="91432" marR="0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itchFamily="34" charset="-128"/>
                          <a:cs typeface="Tahoma" pitchFamily="34" charset="0"/>
                        </a:rPr>
                        <a:t>….</a:t>
                      </a:r>
                    </a:p>
                  </a:txBody>
                  <a:tcPr marL="0" marR="35997" marT="45736" marB="4573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CasellaDiTesto 38"/>
          <p:cNvSpPr txBox="1">
            <a:spLocks noChangeArrowheads="1"/>
          </p:cNvSpPr>
          <p:nvPr/>
        </p:nvSpPr>
        <p:spPr bwMode="auto">
          <a:xfrm>
            <a:off x="721710" y="5661002"/>
            <a:ext cx="7704856" cy="65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just" eaLnBrk="1" hangingPunct="1">
              <a:lnSpc>
                <a:spcPts val="2200"/>
              </a:lnSpc>
              <a:spcBef>
                <a:spcPct val="0"/>
              </a:spcBef>
              <a:buFontTx/>
              <a:buNone/>
              <a:defRPr/>
            </a:pPr>
            <a:r>
              <a:rPr lang="it-IT" altLang="it-IT" sz="2000" spc="-30" dirty="0" smtClean="0">
                <a:latin typeface="Arial"/>
              </a:rPr>
              <a:t>Si </a:t>
            </a:r>
            <a:r>
              <a:rPr lang="it-IT" altLang="it-IT" sz="2000" spc="-30" dirty="0">
                <a:latin typeface="Arial"/>
              </a:rPr>
              <a:t>trascura </a:t>
            </a:r>
            <a:r>
              <a:rPr lang="it-IT" altLang="it-IT" sz="2000" spc="-30" dirty="0" smtClean="0">
                <a:latin typeface="Arial"/>
              </a:rPr>
              <a:t>l’</a:t>
            </a:r>
            <a:r>
              <a:rPr lang="it-IT" altLang="ja-JP" sz="2000" spc="-30" dirty="0" smtClean="0">
                <a:latin typeface="Arial"/>
              </a:rPr>
              <a:t>effetto </a:t>
            </a:r>
            <a:r>
              <a:rPr lang="it-IT" altLang="ja-JP" sz="2000" spc="-30" dirty="0">
                <a:latin typeface="Arial"/>
              </a:rPr>
              <a:t>in bilancio delle commissioni passive e degli interessi </a:t>
            </a:r>
            <a:r>
              <a:rPr lang="it-IT" altLang="ja-JP" sz="2000" spc="-30" dirty="0" smtClean="0">
                <a:latin typeface="Arial"/>
              </a:rPr>
              <a:t>passivi.</a:t>
            </a:r>
            <a:endParaRPr lang="it-IT" altLang="it-IT" sz="2000" spc="-30" dirty="0">
              <a:latin typeface="Arial"/>
            </a:endParaRPr>
          </a:p>
        </p:txBody>
      </p:sp>
      <p:sp>
        <p:nvSpPr>
          <p:cNvPr id="6" name="CasellaDiTesto 5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PAG.48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81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1167408"/>
            <a:ext cx="878497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VALUTAZIONE DEI CREDITI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1331640" y="1874168"/>
            <a:ext cx="6120680" cy="43200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VALORE DI ISCRIZIONE IN </a:t>
            </a:r>
            <a:r>
              <a:rPr lang="it-IT" altLang="it-IT" sz="2000" dirty="0" smtClean="0">
                <a:solidFill>
                  <a:prstClr val="black"/>
                </a:solidFill>
              </a:rPr>
              <a:t>BILANCIO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1331640" y="2594856"/>
            <a:ext cx="6120680" cy="43200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48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Presumibile valore di realizzo</a:t>
            </a:r>
            <a:endParaRPr lang="it-IT" altLang="it-IT" sz="2000" spc="-30" dirty="0" smtClean="0">
              <a:solidFill>
                <a:prstClr val="black"/>
              </a:solidFill>
            </a:endParaRPr>
          </a:p>
        </p:txBody>
      </p:sp>
      <p:sp>
        <p:nvSpPr>
          <p:cNvPr id="13" name="Freccia in giù 12"/>
          <p:cNvSpPr/>
          <p:nvPr/>
        </p:nvSpPr>
        <p:spPr>
          <a:xfrm>
            <a:off x="4247992" y="2368283"/>
            <a:ext cx="252000" cy="144000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1331640" y="3318976"/>
            <a:ext cx="2487600" cy="730629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48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Valore nominale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4963336" y="3314936"/>
            <a:ext cx="2488984" cy="734061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48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Fondo svalutazione crediti</a:t>
            </a:r>
          </a:p>
        </p:txBody>
      </p:sp>
      <p:sp>
        <p:nvSpPr>
          <p:cNvPr id="14" name="Rettangolo 19"/>
          <p:cNvSpPr>
            <a:spLocks noChangeArrowheads="1"/>
          </p:cNvSpPr>
          <p:nvPr/>
        </p:nvSpPr>
        <p:spPr bwMode="auto">
          <a:xfrm>
            <a:off x="4074678" y="3710110"/>
            <a:ext cx="638175" cy="777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>
              <a:solidFill>
                <a:srgbClr val="000000"/>
              </a:solidFill>
            </a:endParaRPr>
          </a:p>
        </p:txBody>
      </p:sp>
      <p:sp>
        <p:nvSpPr>
          <p:cNvPr id="16" name="Freccia in giù 15"/>
          <p:cNvSpPr/>
          <p:nvPr/>
        </p:nvSpPr>
        <p:spPr>
          <a:xfrm>
            <a:off x="2392976" y="3098912"/>
            <a:ext cx="252000" cy="144000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7" name="Freccia in giù 16"/>
          <p:cNvSpPr/>
          <p:nvPr/>
        </p:nvSpPr>
        <p:spPr>
          <a:xfrm>
            <a:off x="2419009" y="4135403"/>
            <a:ext cx="252000" cy="14400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8" name="Segnaposto contenuto 3"/>
          <p:cNvSpPr>
            <a:spLocks noGrp="1"/>
          </p:cNvSpPr>
          <p:nvPr>
            <p:ph idx="1"/>
          </p:nvPr>
        </p:nvSpPr>
        <p:spPr>
          <a:xfrm>
            <a:off x="1331640" y="4246568"/>
            <a:ext cx="6625356" cy="1992472"/>
          </a:xfrm>
        </p:spPr>
        <p:txBody>
          <a:bodyPr/>
          <a:lstStyle/>
          <a:p>
            <a:pPr marL="0" indent="0">
              <a:lnSpc>
                <a:spcPts val="2300"/>
              </a:lnSpc>
              <a:spcBef>
                <a:spcPct val="0"/>
              </a:spcBef>
              <a:buFontTx/>
              <a:buNone/>
              <a:defRPr/>
            </a:pPr>
            <a:r>
              <a:rPr lang="it-IT" altLang="it-IT" sz="2000" dirty="0" smtClean="0"/>
              <a:t>Deve essere rettificato per tenere conto di: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ü"/>
              <a:defRPr/>
            </a:pPr>
            <a:r>
              <a:rPr lang="it-IT" altLang="it-IT" sz="2000" dirty="0" smtClean="0"/>
              <a:t>perdite per inesigibilità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ü"/>
              <a:defRPr/>
            </a:pPr>
            <a:r>
              <a:rPr lang="it-IT" altLang="it-IT" sz="2000" dirty="0" smtClean="0"/>
              <a:t>resi e rettifiche di fatturazione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ü"/>
              <a:defRPr/>
            </a:pPr>
            <a:r>
              <a:rPr lang="it-IT" altLang="it-IT" sz="2000" dirty="0" smtClean="0"/>
              <a:t>sconti ed abbuoni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ü"/>
              <a:defRPr/>
            </a:pPr>
            <a:r>
              <a:rPr lang="it-IT" altLang="it-IT" sz="2000" dirty="0" smtClean="0"/>
              <a:t>interessi non maturati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ü"/>
              <a:defRPr/>
            </a:pPr>
            <a:r>
              <a:rPr lang="it-IT" altLang="it-IT" sz="2000" dirty="0" smtClean="0"/>
              <a:t>altre cause di non realizzo</a:t>
            </a:r>
          </a:p>
          <a:p>
            <a:pPr>
              <a:spcBef>
                <a:spcPts val="480"/>
              </a:spcBef>
              <a:buFont typeface="Wingdings" panose="05000000000000000000" pitchFamily="2" charset="2"/>
              <a:buChar char="ü"/>
              <a:defRPr/>
            </a:pPr>
            <a:endParaRPr lang="it-IT" altLang="it-IT" sz="2000" dirty="0" smtClean="0"/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PAG.49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82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arrotondato 9"/>
          <p:cNvSpPr/>
          <p:nvPr/>
        </p:nvSpPr>
        <p:spPr>
          <a:xfrm>
            <a:off x="626992" y="3429000"/>
            <a:ext cx="2376264" cy="1664488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Nel rispetto del principio di competenza, occorre considerare</a:t>
            </a:r>
            <a:endParaRPr lang="it-IT" altLang="it-IT" sz="2000" dirty="0" smtClean="0">
              <a:solidFill>
                <a:prstClr val="black"/>
              </a:solidFill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3419872" y="3429000"/>
            <a:ext cx="4742712" cy="720000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perdite </a:t>
            </a:r>
            <a:r>
              <a:rPr lang="it-IT" altLang="it-IT" sz="2000" dirty="0">
                <a:solidFill>
                  <a:prstClr val="black"/>
                </a:solidFill>
              </a:rPr>
              <a:t>per situazioni di inesigibilità già manifestatesi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3419872" y="4373488"/>
            <a:ext cx="4742712" cy="720000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perdite </a:t>
            </a:r>
            <a:r>
              <a:rPr lang="it-IT" altLang="it-IT" sz="2000" dirty="0">
                <a:solidFill>
                  <a:prstClr val="black"/>
                </a:solidFill>
              </a:rPr>
              <a:t>per altre inesigibilità non ancora manifestatesi ma temute o latenti</a:t>
            </a:r>
          </a:p>
        </p:txBody>
      </p:sp>
      <p:sp>
        <p:nvSpPr>
          <p:cNvPr id="2" name="Freccia a destra 1"/>
          <p:cNvSpPr/>
          <p:nvPr/>
        </p:nvSpPr>
        <p:spPr>
          <a:xfrm>
            <a:off x="3131840" y="3680988"/>
            <a:ext cx="216024" cy="216024"/>
          </a:xfrm>
          <a:prstGeom prst="right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a destra 13"/>
          <p:cNvSpPr/>
          <p:nvPr/>
        </p:nvSpPr>
        <p:spPr>
          <a:xfrm>
            <a:off x="3131840" y="4625476"/>
            <a:ext cx="216024" cy="216024"/>
          </a:xfrm>
          <a:prstGeom prst="right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arrotondato 15"/>
          <p:cNvSpPr/>
          <p:nvPr/>
        </p:nvSpPr>
        <p:spPr>
          <a:xfrm>
            <a:off x="611560" y="2132856"/>
            <a:ext cx="7551024" cy="1152128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Il fondo svalutazione crediti deve essere stanziato per coprire perdite per inesigibilità che possono ragionevolmente essere previste e che sono inerenti ai saldi dei crediti esposti in bilancio</a:t>
            </a:r>
            <a:endParaRPr lang="it-IT" altLang="it-IT" sz="2000" dirty="0" smtClean="0">
              <a:solidFill>
                <a:prstClr val="black"/>
              </a:solidFill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626992" y="5229200"/>
            <a:ext cx="7551024" cy="1152128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Deve inoltre coprire le perdite che si potranno subire sui crediti ceduti a terzi per i quali sussista ancora un'obbligazione di regresso</a:t>
            </a:r>
          </a:p>
        </p:txBody>
      </p:sp>
      <p:sp>
        <p:nvSpPr>
          <p:cNvPr id="13" name="Text Box 1027"/>
          <p:cNvSpPr txBox="1">
            <a:spLocks noChangeArrowheads="1"/>
          </p:cNvSpPr>
          <p:nvPr/>
        </p:nvSpPr>
        <p:spPr bwMode="auto">
          <a:xfrm>
            <a:off x="179512" y="1167408"/>
            <a:ext cx="878497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VALUTAZIONE DEI CREDITI</a:t>
            </a:r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PAG.49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03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arrotondato 9"/>
          <p:cNvSpPr/>
          <p:nvPr/>
        </p:nvSpPr>
        <p:spPr>
          <a:xfrm>
            <a:off x="2478152" y="4442908"/>
            <a:ext cx="5894840" cy="72008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dell'andamento degli </a:t>
            </a:r>
            <a:r>
              <a:rPr lang="it-IT" altLang="it-IT" sz="2000" b="1" spc="-30" dirty="0" smtClean="0">
                <a:solidFill>
                  <a:prstClr val="black"/>
                </a:solidFill>
              </a:rPr>
              <a:t>indici di anzianità </a:t>
            </a:r>
            <a:r>
              <a:rPr lang="it-IT" altLang="it-IT" sz="2000" spc="-30" dirty="0" smtClean="0">
                <a:solidFill>
                  <a:prstClr val="black"/>
                </a:solidFill>
              </a:rPr>
              <a:t>dei </a:t>
            </a:r>
            <a:r>
              <a:rPr lang="it-IT" altLang="it-IT" sz="2000" spc="-30" dirty="0">
                <a:solidFill>
                  <a:prstClr val="black"/>
                </a:solidFill>
              </a:rPr>
              <a:t>crediti scaduti rispetto a quelli degli esercizi precedenti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821968" y="1994636"/>
            <a:ext cx="7551024" cy="360000"/>
          </a:xfrm>
          <a:prstGeom prst="roundRect">
            <a:avLst>
              <a:gd name="adj" fmla="val 19681"/>
            </a:avLst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schemeClr val="bg1"/>
                </a:solidFill>
              </a:rPr>
              <a:t>Il fondo svalutazione può essere determinato tramite: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837400" y="2498692"/>
            <a:ext cx="7551024" cy="72008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Analisi dei singoli crediti e determinazione delle perdite presunte per ciascuna situazione di inesigibilità già manifestatasi</a:t>
            </a:r>
            <a:endParaRPr lang="it-IT" altLang="it-IT" sz="2000" dirty="0" smtClean="0">
              <a:solidFill>
                <a:prstClr val="black"/>
              </a:solidFill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837400" y="3333473"/>
            <a:ext cx="7551024" cy="1037427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Stima, in base all'esperienza </a:t>
            </a:r>
            <a:r>
              <a:rPr lang="it-IT" altLang="it-IT" sz="2000" dirty="0" smtClean="0">
                <a:solidFill>
                  <a:prstClr val="black"/>
                </a:solidFill>
              </a:rPr>
              <a:t>e a </a:t>
            </a:r>
            <a:r>
              <a:rPr lang="it-IT" altLang="it-IT" sz="2000" dirty="0">
                <a:solidFill>
                  <a:prstClr val="black"/>
                </a:solidFill>
              </a:rPr>
              <a:t>ogni altro elemento utile, delle ulteriori perdite che si presume si dovranno subire sui crediti in essere alla data di bilancio, tenendo conto:</a:t>
            </a:r>
          </a:p>
        </p:txBody>
      </p:sp>
      <p:sp>
        <p:nvSpPr>
          <p:cNvPr id="19" name="Rettangolo arrotondato 18"/>
          <p:cNvSpPr/>
          <p:nvPr/>
        </p:nvSpPr>
        <p:spPr>
          <a:xfrm>
            <a:off x="2478152" y="5246133"/>
            <a:ext cx="5894840" cy="648072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delle </a:t>
            </a:r>
            <a:r>
              <a:rPr lang="it-IT" altLang="it-IT" sz="2000" b="1" dirty="0">
                <a:solidFill>
                  <a:prstClr val="black"/>
                </a:solidFill>
              </a:rPr>
              <a:t>condizioni economiche </a:t>
            </a:r>
            <a:r>
              <a:rPr lang="it-IT" altLang="it-IT" sz="2000" dirty="0">
                <a:solidFill>
                  <a:prstClr val="black"/>
                </a:solidFill>
              </a:rPr>
              <a:t>generali, di settore e di rischio paese</a:t>
            </a:r>
          </a:p>
        </p:txBody>
      </p:sp>
      <p:sp>
        <p:nvSpPr>
          <p:cNvPr id="20" name="Freccia a destra 19"/>
          <p:cNvSpPr/>
          <p:nvPr/>
        </p:nvSpPr>
        <p:spPr>
          <a:xfrm>
            <a:off x="2046104" y="4694936"/>
            <a:ext cx="216024" cy="216024"/>
          </a:xfrm>
          <a:prstGeom prst="right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Freccia a destra 20"/>
          <p:cNvSpPr/>
          <p:nvPr/>
        </p:nvSpPr>
        <p:spPr>
          <a:xfrm>
            <a:off x="2046104" y="5462157"/>
            <a:ext cx="216024" cy="216024"/>
          </a:xfrm>
          <a:prstGeom prst="right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arrotondato 21"/>
          <p:cNvSpPr/>
          <p:nvPr/>
        </p:nvSpPr>
        <p:spPr>
          <a:xfrm>
            <a:off x="837400" y="5873305"/>
            <a:ext cx="1640752" cy="360000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>
                <a:solidFill>
                  <a:prstClr val="white"/>
                </a:solidFill>
              </a:rPr>
              <a:t>OIC 1</a:t>
            </a:r>
            <a:r>
              <a:rPr lang="it-IT" sz="2000" b="1" dirty="0" smtClean="0">
                <a:solidFill>
                  <a:prstClr val="white"/>
                </a:solidFill>
              </a:rPr>
              <a:t>5 § 44</a:t>
            </a:r>
            <a:endParaRPr lang="it-IT" altLang="it-IT" sz="2000" b="1" dirty="0">
              <a:solidFill>
                <a:prstClr val="black"/>
              </a:solidFill>
            </a:endParaRPr>
          </a:p>
        </p:txBody>
      </p:sp>
      <p:sp>
        <p:nvSpPr>
          <p:cNvPr id="14" name="Text Box 1027"/>
          <p:cNvSpPr txBox="1">
            <a:spLocks noChangeArrowheads="1"/>
          </p:cNvSpPr>
          <p:nvPr/>
        </p:nvSpPr>
        <p:spPr bwMode="auto">
          <a:xfrm>
            <a:off x="1513798" y="1141677"/>
            <a:ext cx="6120680" cy="78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80000"/>
              </a:lnSpc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VALUTAZIONE DEI CREDITI METODO ANALITICO</a:t>
            </a:r>
          </a:p>
        </p:txBody>
      </p:sp>
      <p:sp>
        <p:nvSpPr>
          <p:cNvPr id="11" name="CasellaDiTesto 10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PAG.50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3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arrotondato 15"/>
          <p:cNvSpPr/>
          <p:nvPr/>
        </p:nvSpPr>
        <p:spPr>
          <a:xfrm>
            <a:off x="805035" y="2132856"/>
            <a:ext cx="7551024" cy="360000"/>
          </a:xfrm>
          <a:prstGeom prst="roundRect">
            <a:avLst>
              <a:gd name="adj" fmla="val 19681"/>
            </a:avLst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white"/>
                </a:solidFill>
              </a:rPr>
              <a:t>È ammesso un metodo forfettario, solo: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820467" y="2708920"/>
            <a:ext cx="7551024" cy="2736304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just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t-IT" altLang="it-IT" sz="2000" dirty="0">
                <a:solidFill>
                  <a:prstClr val="black"/>
                </a:solidFill>
              </a:rPr>
              <a:t>qualora sia possibile raggruppare i </a:t>
            </a:r>
            <a:r>
              <a:rPr lang="it-IT" altLang="it-IT" sz="2000" dirty="0">
                <a:solidFill>
                  <a:srgbClr val="C00000"/>
                </a:solidFill>
              </a:rPr>
              <a:t>crediti anomali di importo </a:t>
            </a:r>
            <a:r>
              <a:rPr lang="it-IT" altLang="it-IT" sz="2000" u="sng" dirty="0">
                <a:solidFill>
                  <a:srgbClr val="C00000"/>
                </a:solidFill>
              </a:rPr>
              <a:t>non significativo</a:t>
            </a:r>
            <a:r>
              <a:rPr lang="it-IT" altLang="it-IT" sz="2000" dirty="0">
                <a:solidFill>
                  <a:prstClr val="black"/>
                </a:solidFill>
              </a:rPr>
              <a:t> in classi omogenee che presentino profili di rischio simili (settore economico di appartenenza dei debitori, area geografica, presenza di garanzie, ecc.). </a:t>
            </a:r>
          </a:p>
          <a:p>
            <a:pPr marL="342900" indent="-342900" algn="just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t-IT" altLang="it-IT" sz="2000" dirty="0">
                <a:solidFill>
                  <a:prstClr val="black"/>
                </a:solidFill>
              </a:rPr>
              <a:t>alle diverse classi di crediti si applicano formule per la determinazione della ragionevole attesa di perdite su crediti (ad esempio, una percentuale dei crediti rappresentativa delle perdite medie storicamente rilevate)</a:t>
            </a:r>
          </a:p>
        </p:txBody>
      </p:sp>
      <p:sp>
        <p:nvSpPr>
          <p:cNvPr id="19" name="Rettangolo arrotondato 18"/>
          <p:cNvSpPr/>
          <p:nvPr/>
        </p:nvSpPr>
        <p:spPr>
          <a:xfrm>
            <a:off x="805035" y="5589240"/>
            <a:ext cx="7551024" cy="648072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NB: l’applicazione di formule non deve diventare un comportamento automatico</a:t>
            </a:r>
          </a:p>
        </p:txBody>
      </p:sp>
      <p:sp>
        <p:nvSpPr>
          <p:cNvPr id="10" name="Text Box 1027"/>
          <p:cNvSpPr txBox="1">
            <a:spLocks noChangeArrowheads="1"/>
          </p:cNvSpPr>
          <p:nvPr/>
        </p:nvSpPr>
        <p:spPr bwMode="auto">
          <a:xfrm>
            <a:off x="1513798" y="1213685"/>
            <a:ext cx="6120680" cy="78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VALUTAZIONE DEI CREDITI METODO FORFETTARIO</a:t>
            </a:r>
          </a:p>
        </p:txBody>
      </p:sp>
      <p:sp>
        <p:nvSpPr>
          <p:cNvPr id="6" name="CasellaDiTesto 5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PAG.50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2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arrotondato 12"/>
          <p:cNvSpPr/>
          <p:nvPr/>
        </p:nvSpPr>
        <p:spPr>
          <a:xfrm>
            <a:off x="795587" y="2208858"/>
            <a:ext cx="7551024" cy="432048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Esempi di percentuali di svalutazione applicabili ai singoli crediti</a:t>
            </a:r>
          </a:p>
        </p:txBody>
      </p:sp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232055"/>
              </p:ext>
            </p:extLst>
          </p:nvPr>
        </p:nvGraphicFramePr>
        <p:xfrm>
          <a:off x="643624" y="2818570"/>
          <a:ext cx="7854950" cy="3346734"/>
        </p:xfrm>
        <a:graphic>
          <a:graphicData uri="http://schemas.openxmlformats.org/drawingml/2006/table">
            <a:tbl>
              <a:tblPr/>
              <a:tblGrid>
                <a:gridCol w="2594607"/>
                <a:gridCol w="1894157"/>
                <a:gridCol w="1564805"/>
                <a:gridCol w="1801381"/>
              </a:tblGrid>
              <a:tr h="283882">
                <a:tc gridSpan="4"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DETERMINAZIONE DEL FONDO SVALUTAZIONE CREDITI</a:t>
                      </a:r>
                      <a:endParaRPr kumimoji="0" lang="it-IT" altLang="it-IT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14518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58237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Crediti verso clienti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% di svalutazione 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Importi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Svalutazione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3882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Crediti al legale: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6065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 falliti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100,00%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    130.000,00 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   130.000,00 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6065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- crediti inesigibili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100,00%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      78.000,00 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    78.000,00 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3882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………..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                -   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6065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Crediti scaduti &lt; 30 gg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5,00%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    150.000,00 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      7.500,00 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4599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Crediti scaduti &gt; 30 gg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8,00%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      39.000,00 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      3.120,00 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6065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Crediti scaduti &gt; 120 gg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15,00%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      60.000,00 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      9.000,00 </a:t>
                      </a: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6065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Totale Fondo svalutazione</a:t>
                      </a:r>
                      <a:endParaRPr kumimoji="0" lang="it-IT" altLang="it-IT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    227.620,00 </a:t>
                      </a:r>
                      <a:endParaRPr kumimoji="0" lang="it-IT" altLang="it-IT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MS PGothic" pitchFamily="34" charset="-128"/>
                      </a:endParaRPr>
                    </a:p>
                  </a:txBody>
                  <a:tcPr marL="9525" marR="9525" marT="9527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ext Box 1027"/>
          <p:cNvSpPr txBox="1">
            <a:spLocks noChangeArrowheads="1"/>
          </p:cNvSpPr>
          <p:nvPr/>
        </p:nvSpPr>
        <p:spPr bwMode="auto">
          <a:xfrm>
            <a:off x="1513798" y="1272754"/>
            <a:ext cx="6120680" cy="78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VALUTAZIONE DEI CREDITI METODO ANALITICO</a:t>
            </a:r>
          </a:p>
        </p:txBody>
      </p:sp>
      <p:sp>
        <p:nvSpPr>
          <p:cNvPr id="5" name="CasellaDiTesto 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PAG.51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91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312699" y="2043915"/>
            <a:ext cx="2538512" cy="360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CASO OPERATIVO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grpSp>
        <p:nvGrpSpPr>
          <p:cNvPr id="9" name="Gruppo 3"/>
          <p:cNvGrpSpPr>
            <a:grpSpLocks/>
          </p:cNvGrpSpPr>
          <p:nvPr/>
        </p:nvGrpSpPr>
        <p:grpSpPr bwMode="auto">
          <a:xfrm>
            <a:off x="295596" y="2539407"/>
            <a:ext cx="8575675" cy="2744788"/>
            <a:chOff x="100013" y="2708275"/>
            <a:chExt cx="8575675" cy="2744788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0013" y="2708275"/>
              <a:ext cx="8575675" cy="2744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" name="Rettangolo 10"/>
            <p:cNvSpPr/>
            <p:nvPr/>
          </p:nvSpPr>
          <p:spPr>
            <a:xfrm>
              <a:off x="4824413" y="3417888"/>
              <a:ext cx="801687" cy="1555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prstClr val="white"/>
                </a:solidFill>
              </a:endParaRPr>
            </a:p>
          </p:txBody>
        </p:sp>
      </p:grpSp>
      <p:sp>
        <p:nvSpPr>
          <p:cNvPr id="12" name="Parentesi graffa chiusa 11"/>
          <p:cNvSpPr/>
          <p:nvPr/>
        </p:nvSpPr>
        <p:spPr>
          <a:xfrm rot="5400000">
            <a:off x="5695799" y="3765083"/>
            <a:ext cx="320675" cy="3294062"/>
          </a:xfrm>
          <a:prstGeom prst="rightBrace">
            <a:avLst/>
          </a:prstGeom>
          <a:ln>
            <a:solidFill>
              <a:srgbClr val="89A9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>
              <a:solidFill>
                <a:prstClr val="black"/>
              </a:solidFill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3902719" y="5627287"/>
            <a:ext cx="3888432" cy="66502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Categorie omogenee in termini di rischio di mancato incasso</a:t>
            </a:r>
          </a:p>
        </p:txBody>
      </p:sp>
      <p:sp>
        <p:nvSpPr>
          <p:cNvPr id="13" name="Text Box 1027"/>
          <p:cNvSpPr txBox="1">
            <a:spLocks noChangeArrowheads="1"/>
          </p:cNvSpPr>
          <p:nvPr/>
        </p:nvSpPr>
        <p:spPr bwMode="auto">
          <a:xfrm>
            <a:off x="1513798" y="1141677"/>
            <a:ext cx="6120680" cy="78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80000"/>
              </a:lnSpc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VALUTAZIONE DEI CREDITI METODO ANALITICO</a:t>
            </a:r>
          </a:p>
        </p:txBody>
      </p:sp>
      <p:sp>
        <p:nvSpPr>
          <p:cNvPr id="14" name="CasellaDiTesto 1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PAG.51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13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307093" y="1988840"/>
            <a:ext cx="2538512" cy="360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CASO OPERATIVO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4034151" y="5644260"/>
            <a:ext cx="3888432" cy="66502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Categorie omogenee in termini di rischio di mancato incasso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1481" y="2468051"/>
            <a:ext cx="808990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2" name="Freccia in su 1"/>
          <p:cNvSpPr/>
          <p:nvPr/>
        </p:nvSpPr>
        <p:spPr>
          <a:xfrm>
            <a:off x="5951479" y="5157152"/>
            <a:ext cx="314920" cy="432048"/>
          </a:xfrm>
          <a:prstGeom prst="up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ext Box 1027"/>
          <p:cNvSpPr txBox="1">
            <a:spLocks noChangeArrowheads="1"/>
          </p:cNvSpPr>
          <p:nvPr/>
        </p:nvSpPr>
        <p:spPr bwMode="auto">
          <a:xfrm>
            <a:off x="1513798" y="1141677"/>
            <a:ext cx="6120680" cy="78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80000"/>
              </a:lnSpc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VALUTAZIONE DEI CREDITI METODO ANALITICO</a:t>
            </a: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8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1218207"/>
            <a:ext cx="878497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GESTIONE CONTABILE DEI «MINI CREDITI»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715451" y="2040457"/>
            <a:ext cx="3920108" cy="720080"/>
          </a:xfrm>
          <a:prstGeom prst="roundRect">
            <a:avLst>
              <a:gd name="adj" fmla="val 2525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Deducibilità delle «perdite su crediti»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715451" y="3048569"/>
            <a:ext cx="3920108" cy="1368152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di modesta entità, decorso di un periodo di sei mesi dalla scadenza di pagamento del credito stesso</a:t>
            </a:r>
          </a:p>
        </p:txBody>
      </p:sp>
      <p:sp>
        <p:nvSpPr>
          <p:cNvPr id="13" name="Freccia in giù 12"/>
          <p:cNvSpPr/>
          <p:nvPr/>
        </p:nvSpPr>
        <p:spPr>
          <a:xfrm>
            <a:off x="2549505" y="2831401"/>
            <a:ext cx="252000" cy="144000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715451" y="4704753"/>
            <a:ext cx="1926000" cy="1368152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€ 5.000 per le imprese di più rilevante dimensione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2709559" y="4704753"/>
            <a:ext cx="1926000" cy="1368152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non </a:t>
            </a:r>
            <a:r>
              <a:rPr lang="it-IT" altLang="it-IT" sz="2000" dirty="0">
                <a:solidFill>
                  <a:prstClr val="black"/>
                </a:solidFill>
              </a:rPr>
              <a:t>superiore a € 2.500 per le altre imprese</a:t>
            </a:r>
          </a:p>
        </p:txBody>
      </p:sp>
      <p:sp>
        <p:nvSpPr>
          <p:cNvPr id="18" name="Rettangolo arrotondato 17"/>
          <p:cNvSpPr/>
          <p:nvPr/>
        </p:nvSpPr>
        <p:spPr>
          <a:xfrm>
            <a:off x="4995599" y="2039639"/>
            <a:ext cx="3384376" cy="1584994"/>
          </a:xfrm>
          <a:prstGeom prst="roundRect">
            <a:avLst/>
          </a:prstGeom>
          <a:solidFill>
            <a:srgbClr val="89A927"/>
          </a:solidFill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bg1"/>
                </a:solidFill>
              </a:rPr>
              <a:t>Necessità di «gestire» la norma fiscale in linea con l’OIC 15: contabilmente sono </a:t>
            </a:r>
            <a:r>
              <a:rPr lang="it-IT" altLang="it-IT" sz="2000" b="1" dirty="0">
                <a:solidFill>
                  <a:schemeClr val="bg1"/>
                </a:solidFill>
              </a:rPr>
              <a:t>«svalutazioni» e non «perdite su crediti»</a:t>
            </a:r>
          </a:p>
        </p:txBody>
      </p:sp>
      <p:sp>
        <p:nvSpPr>
          <p:cNvPr id="19" name="Rettangolo arrotondato 18"/>
          <p:cNvSpPr/>
          <p:nvPr/>
        </p:nvSpPr>
        <p:spPr>
          <a:xfrm>
            <a:off x="5004048" y="4056681"/>
            <a:ext cx="3384376" cy="2017042"/>
          </a:xfrm>
          <a:prstGeom prst="roundRect">
            <a:avLst/>
          </a:prstGeom>
          <a:solidFill>
            <a:srgbClr val="DADADA"/>
          </a:solidFill>
          <a:ln w="38100">
            <a:solidFill>
              <a:srgbClr val="DADA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L’Agenzia delle Entrate </a:t>
            </a:r>
            <a:r>
              <a:rPr lang="it-IT" altLang="it-IT" sz="2000" dirty="0" smtClean="0">
                <a:solidFill>
                  <a:schemeClr val="tx1"/>
                </a:solidFill>
              </a:rPr>
              <a:t>(circ</a:t>
            </a:r>
            <a:r>
              <a:rPr lang="it-IT" altLang="it-IT" sz="2000" dirty="0">
                <a:solidFill>
                  <a:schemeClr val="tx1"/>
                </a:solidFill>
              </a:rPr>
              <a:t>. 26/2013) ha confermato l’equivalenza delle svalutazioni alle perdite ai fini della deducibilità</a:t>
            </a:r>
          </a:p>
        </p:txBody>
      </p:sp>
      <p:sp>
        <p:nvSpPr>
          <p:cNvPr id="20" name="Freccia in giù 19"/>
          <p:cNvSpPr/>
          <p:nvPr/>
        </p:nvSpPr>
        <p:spPr>
          <a:xfrm>
            <a:off x="6561787" y="3840657"/>
            <a:ext cx="252000" cy="144000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3" name="Freccia a destra 2"/>
          <p:cNvSpPr/>
          <p:nvPr/>
        </p:nvSpPr>
        <p:spPr>
          <a:xfrm>
            <a:off x="4718660" y="2292485"/>
            <a:ext cx="159854" cy="216024"/>
          </a:xfrm>
          <a:prstGeom prst="right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1" name="Freccia in giù 20"/>
          <p:cNvSpPr/>
          <p:nvPr/>
        </p:nvSpPr>
        <p:spPr>
          <a:xfrm>
            <a:off x="1552451" y="4492621"/>
            <a:ext cx="252000" cy="14400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2" name="Freccia in giù 21"/>
          <p:cNvSpPr/>
          <p:nvPr/>
        </p:nvSpPr>
        <p:spPr>
          <a:xfrm>
            <a:off x="3546559" y="4488729"/>
            <a:ext cx="252000" cy="144000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97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844517" y="3212976"/>
            <a:ext cx="7520508" cy="1190750"/>
          </a:xfrm>
          <a:prstGeom prst="roundRect">
            <a:avLst>
              <a:gd name="adj" fmla="val 2525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844517" y="5003373"/>
            <a:ext cx="7520508" cy="657875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TRATTAMENTO CONTABILE E DEDUCIBILITÀ FISCALE</a:t>
            </a:r>
          </a:p>
        </p:txBody>
      </p:sp>
      <p:sp>
        <p:nvSpPr>
          <p:cNvPr id="20" name="Freccia in giù 19"/>
          <p:cNvSpPr/>
          <p:nvPr/>
        </p:nvSpPr>
        <p:spPr>
          <a:xfrm>
            <a:off x="4406763" y="4509120"/>
            <a:ext cx="396016" cy="216024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7" name="Rectangle 3"/>
          <p:cNvSpPr txBox="1">
            <a:spLocks/>
          </p:cNvSpPr>
          <p:nvPr/>
        </p:nvSpPr>
        <p:spPr bwMode="auto">
          <a:xfrm>
            <a:off x="844517" y="2415654"/>
            <a:ext cx="7488832" cy="198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cs typeface="Droid Serif"/>
              </a:rPr>
              <a:t>Crediti scaduti da sei mesi senza rinuncia o prescrizione, </a:t>
            </a:r>
            <a:r>
              <a:rPr lang="it-IT" sz="2000" b="1" dirty="0" smtClean="0">
                <a:cs typeface="Droid Serif"/>
              </a:rPr>
              <a:t>esigibili</a:t>
            </a:r>
            <a:r>
              <a:rPr lang="it-IT" sz="2000" dirty="0" smtClean="0">
                <a:cs typeface="Droid Serif"/>
              </a:rPr>
              <a:t> </a:t>
            </a:r>
            <a:r>
              <a:rPr lang="it-IT" sz="2000" dirty="0" smtClean="0">
                <a:cs typeface="Droid Serif"/>
                <a:sym typeface="Wingdings"/>
              </a:rPr>
              <a:t> </a:t>
            </a:r>
            <a:r>
              <a:rPr lang="it-IT" sz="2000" dirty="0" smtClean="0">
                <a:solidFill>
                  <a:srgbClr val="C00000"/>
                </a:solidFill>
                <a:cs typeface="Droid Serif"/>
              </a:rPr>
              <a:t>NO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PROBLEMATICHE CONTABILI/FISCALI</a:t>
            </a:r>
          </a:p>
          <a:p>
            <a:pPr algn="just">
              <a:spcBef>
                <a:spcPts val="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endParaRPr lang="it-IT" sz="1100" dirty="0" smtClean="0">
              <a:cs typeface="Droid Serif"/>
            </a:endParaRP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cs typeface="Droid Serif"/>
              </a:rPr>
              <a:t>Rinuncia </a:t>
            </a:r>
            <a:r>
              <a:rPr lang="it-IT" sz="2000" dirty="0">
                <a:cs typeface="Droid Serif"/>
              </a:rPr>
              <a:t>o prescrizione all’incasso dei crediti scaduti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cs typeface="Droid Serif"/>
              </a:rPr>
              <a:t>Crediti scaduti da sei mesi a fine esercizio senza rinuncia o prescrizione, </a:t>
            </a:r>
            <a:r>
              <a:rPr lang="it-IT" sz="2000" b="1" dirty="0">
                <a:cs typeface="Droid Serif"/>
              </a:rPr>
              <a:t>non esigibili.</a:t>
            </a:r>
          </a:p>
        </p:txBody>
      </p:sp>
      <p:sp>
        <p:nvSpPr>
          <p:cNvPr id="9" name="Text Box 1027"/>
          <p:cNvSpPr txBox="1">
            <a:spLocks noChangeArrowheads="1"/>
          </p:cNvSpPr>
          <p:nvPr/>
        </p:nvSpPr>
        <p:spPr bwMode="auto">
          <a:xfrm>
            <a:off x="179512" y="1501005"/>
            <a:ext cx="878497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GESTIONE CONTABILE DEI «MINI CREDITI»</a:t>
            </a:r>
          </a:p>
        </p:txBody>
      </p:sp>
      <p:sp>
        <p:nvSpPr>
          <p:cNvPr id="8" name="CasellaDiTesto 7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71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305609" y="1950698"/>
            <a:ext cx="2538512" cy="360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CASO OPERATIVO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781840" y="2454714"/>
            <a:ext cx="7606584" cy="66502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CASO 1 – Il fondo svalutazione crediti alla data di chiusura dell’esercizio presenta un </a:t>
            </a:r>
            <a:r>
              <a:rPr lang="it-IT" altLang="it-IT" sz="2000" dirty="0">
                <a:solidFill>
                  <a:srgbClr val="C00000"/>
                </a:solidFill>
              </a:rPr>
              <a:t>saldo pari a zero</a:t>
            </a: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781840" y="3174794"/>
            <a:ext cx="7606584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100000"/>
              <a:buNone/>
            </a:pPr>
            <a:r>
              <a:rPr lang="it-IT" sz="2000" dirty="0" smtClean="0">
                <a:cs typeface="Droid Serif"/>
              </a:rPr>
              <a:t>Un'impresa </a:t>
            </a:r>
            <a:r>
              <a:rPr lang="it-IT" sz="2000" dirty="0">
                <a:cs typeface="Droid Serif"/>
              </a:rPr>
              <a:t>di modeste dimensioni al </a:t>
            </a:r>
            <a:r>
              <a:rPr lang="it-IT" sz="2000" dirty="0" smtClean="0">
                <a:cs typeface="Droid Serif"/>
              </a:rPr>
              <a:t>31.12 </a:t>
            </a:r>
            <a:r>
              <a:rPr lang="it-IT" sz="2000" dirty="0">
                <a:cs typeface="Droid Serif"/>
              </a:rPr>
              <a:t>presenta la seguente situazione con riferimento ai crediti: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cs typeface="Droid Serif"/>
              </a:rPr>
              <a:t>Crediti scaduti da oltre sei mesi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cs typeface="Droid Serif"/>
              </a:rPr>
              <a:t>credito A:  		  2.000  (non esigibile, rinuncia)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cs typeface="Droid Serif"/>
              </a:rPr>
              <a:t>credito B:  		  1.500  (esigibile)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cs typeface="Droid Serif"/>
              </a:rPr>
              <a:t>credito C:  		  2.400  (non esigibile)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cs typeface="Droid Serif"/>
              </a:rPr>
              <a:t>credito D: 		23.100  (oltre i 2.500, non esigibile)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cs typeface="Droid Serif"/>
              </a:rPr>
              <a:t>Crediti prescritti: 		10.000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endParaRPr lang="it-IT" sz="2000" dirty="0">
              <a:cs typeface="Droid Serif"/>
            </a:endParaRPr>
          </a:p>
        </p:txBody>
      </p:sp>
      <p:sp>
        <p:nvSpPr>
          <p:cNvPr id="10" name="Text Box 1027"/>
          <p:cNvSpPr txBox="1">
            <a:spLocks noChangeArrowheads="1"/>
          </p:cNvSpPr>
          <p:nvPr/>
        </p:nvSpPr>
        <p:spPr bwMode="auto">
          <a:xfrm>
            <a:off x="179512" y="1252073"/>
            <a:ext cx="878497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GESTIONE CONTABILE DEI «MINI CREDITI»</a:t>
            </a:r>
          </a:p>
        </p:txBody>
      </p:sp>
      <p:sp>
        <p:nvSpPr>
          <p:cNvPr id="6" name="CasellaDiTesto 5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45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315401" y="1785227"/>
            <a:ext cx="2538512" cy="360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CASO OPERATIVO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251520" y="2145267"/>
            <a:ext cx="727280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100000"/>
              <a:buNone/>
            </a:pP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Rilevazione della perdita su crediti relativa al </a:t>
            </a:r>
            <a:r>
              <a:rPr lang="it-IT" sz="2000" spc="-30" dirty="0" smtClean="0">
                <a:solidFill>
                  <a:srgbClr val="C00000"/>
                </a:solidFill>
                <a:cs typeface="Droid Serif"/>
              </a:rPr>
              <a:t>credito A</a:t>
            </a:r>
            <a:r>
              <a:rPr lang="it-IT" sz="2000" spc="-30" dirty="0" smtClean="0">
                <a:solidFill>
                  <a:prstClr val="black"/>
                </a:solidFill>
                <a:cs typeface="Droid Serif"/>
              </a:rPr>
              <a:t> (rinuncia)</a:t>
            </a:r>
          </a:p>
          <a:p>
            <a:pPr marL="0" indent="0" algn="just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100000"/>
              <a:buNone/>
            </a:pPr>
            <a:endParaRPr lang="it-IT" sz="2000" spc="-30" dirty="0">
              <a:solidFill>
                <a:prstClr val="black"/>
              </a:solidFill>
              <a:cs typeface="Droid Serif"/>
            </a:endParaRPr>
          </a:p>
        </p:txBody>
      </p: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593035"/>
              </p:ext>
            </p:extLst>
          </p:nvPr>
        </p:nvGraphicFramePr>
        <p:xfrm>
          <a:off x="385390" y="4878515"/>
          <a:ext cx="7282954" cy="579120"/>
        </p:xfrm>
        <a:graphic>
          <a:graphicData uri="http://schemas.openxmlformats.org/drawingml/2006/table">
            <a:tbl>
              <a:tblPr/>
              <a:tblGrid>
                <a:gridCol w="3167123"/>
                <a:gridCol w="310566"/>
                <a:gridCol w="2453793"/>
                <a:gridCol w="393059"/>
                <a:gridCol w="958413"/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Svalutazione crediti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Fondo svalutazione crediti</a:t>
                      </a: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 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23.100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650748"/>
              </p:ext>
            </p:extLst>
          </p:nvPr>
        </p:nvGraphicFramePr>
        <p:xfrm>
          <a:off x="385390" y="2577315"/>
          <a:ext cx="7282954" cy="360000"/>
        </p:xfrm>
        <a:graphic>
          <a:graphicData uri="http://schemas.openxmlformats.org/drawingml/2006/table">
            <a:tbl>
              <a:tblPr/>
              <a:tblGrid>
                <a:gridCol w="3167123"/>
                <a:gridCol w="310566"/>
                <a:gridCol w="2453793"/>
                <a:gridCol w="393059"/>
                <a:gridCol w="958413"/>
              </a:tblGrid>
              <a:tr h="3600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Perdita su crediti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Clienti</a:t>
                      </a: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 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2.000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939453"/>
              </p:ext>
            </p:extLst>
          </p:nvPr>
        </p:nvGraphicFramePr>
        <p:xfrm>
          <a:off x="385390" y="3657435"/>
          <a:ext cx="7282954" cy="579120"/>
        </p:xfrm>
        <a:graphic>
          <a:graphicData uri="http://schemas.openxmlformats.org/drawingml/2006/table">
            <a:tbl>
              <a:tblPr/>
              <a:tblGrid>
                <a:gridCol w="3167123"/>
                <a:gridCol w="310566"/>
                <a:gridCol w="2453793"/>
                <a:gridCol w="393059"/>
                <a:gridCol w="958413"/>
              </a:tblGrid>
              <a:tr h="568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Svalutazione crediti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Fondo svalutazione crediti</a:t>
                      </a: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 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2.400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220678"/>
              </p:ext>
            </p:extLst>
          </p:nvPr>
        </p:nvGraphicFramePr>
        <p:xfrm>
          <a:off x="385390" y="5889683"/>
          <a:ext cx="7282954" cy="360000"/>
        </p:xfrm>
        <a:graphic>
          <a:graphicData uri="http://schemas.openxmlformats.org/drawingml/2006/table">
            <a:tbl>
              <a:tblPr/>
              <a:tblGrid>
                <a:gridCol w="3167123"/>
                <a:gridCol w="310566"/>
                <a:gridCol w="2453793"/>
                <a:gridCol w="393059"/>
                <a:gridCol w="958413"/>
              </a:tblGrid>
              <a:tr h="3600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</a:rPr>
                        <a:t>Perdita su crediti</a:t>
                      </a: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a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Clienti</a:t>
                      </a:r>
                    </a:p>
                  </a:txBody>
                  <a:tcPr marL="68574" marR="68574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 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Arial" pitchFamily="34" charset="0"/>
                        </a:rPr>
                        <a:t>10.000</a:t>
                      </a:r>
                      <a:endParaRPr kumimoji="0" lang="it-IT" altLang="it-IT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</a:endParaRPr>
                    </a:p>
                  </a:txBody>
                  <a:tcPr marL="68574" marR="68574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ettangolo 2"/>
          <p:cNvSpPr/>
          <p:nvPr/>
        </p:nvSpPr>
        <p:spPr>
          <a:xfrm>
            <a:off x="251520" y="3009363"/>
            <a:ext cx="7272808" cy="71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defTabSz="457200">
              <a:lnSpc>
                <a:spcPts val="2200"/>
              </a:lnSpc>
              <a:spcBef>
                <a:spcPts val="0"/>
              </a:spcBef>
              <a:buClr>
                <a:prstClr val="black"/>
              </a:buClr>
              <a:buSzPct val="100000"/>
              <a:buFont typeface="Arial" pitchFamily="34" charset="0"/>
              <a:buNone/>
            </a:pPr>
            <a:r>
              <a:rPr lang="it-IT" sz="2000" spc="-30" dirty="0" smtClean="0">
                <a:solidFill>
                  <a:prstClr val="black"/>
                </a:solidFill>
                <a:latin typeface="+mn-lt"/>
                <a:ea typeface="ＭＳ Ｐゴシック" charset="0"/>
                <a:cs typeface="Droid Serif"/>
              </a:rPr>
              <a:t>Rilevazione della svalutazione su crediti relativa al </a:t>
            </a:r>
            <a:r>
              <a:rPr lang="it-IT" sz="2000" spc="-30" dirty="0" smtClean="0">
                <a:solidFill>
                  <a:srgbClr val="C00000"/>
                </a:solidFill>
                <a:latin typeface="+mn-lt"/>
                <a:ea typeface="ＭＳ Ｐゴシック" charset="0"/>
                <a:cs typeface="Droid Serif"/>
              </a:rPr>
              <a:t>credito C </a:t>
            </a:r>
            <a:r>
              <a:rPr lang="it-IT" sz="2000" spc="-30" dirty="0" smtClean="0">
                <a:solidFill>
                  <a:prstClr val="black"/>
                </a:solidFill>
                <a:latin typeface="+mn-lt"/>
                <a:ea typeface="ＭＳ Ｐゴシック" charset="0"/>
                <a:cs typeface="Droid Serif"/>
              </a:rPr>
              <a:t>(non esigibile)</a:t>
            </a:r>
            <a:endParaRPr lang="it-IT" sz="2000" spc="-30" dirty="0">
              <a:solidFill>
                <a:prstClr val="black"/>
              </a:solidFill>
              <a:latin typeface="+mn-lt"/>
              <a:ea typeface="ＭＳ Ｐゴシック" charset="0"/>
              <a:cs typeface="Droid Serif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51520" y="4233499"/>
            <a:ext cx="7272808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defTabSz="457200">
              <a:lnSpc>
                <a:spcPts val="2200"/>
              </a:lnSpc>
              <a:spcBef>
                <a:spcPts val="0"/>
              </a:spcBef>
              <a:buClr>
                <a:prstClr val="black"/>
              </a:buClr>
              <a:buSzPct val="100000"/>
              <a:buFont typeface="Arial" pitchFamily="34" charset="0"/>
              <a:buNone/>
            </a:pPr>
            <a:r>
              <a:rPr lang="it-IT" sz="2000" spc="-30" dirty="0" smtClean="0">
                <a:solidFill>
                  <a:prstClr val="black"/>
                </a:solidFill>
                <a:latin typeface="+mn-lt"/>
                <a:ea typeface="ＭＳ Ｐゴシック" charset="0"/>
                <a:cs typeface="Droid Serif"/>
              </a:rPr>
              <a:t>Rilevazione </a:t>
            </a:r>
            <a:r>
              <a:rPr lang="it-IT" sz="2000" spc="-30" dirty="0">
                <a:solidFill>
                  <a:prstClr val="black"/>
                </a:solidFill>
                <a:latin typeface="+mn-lt"/>
                <a:ea typeface="ＭＳ Ｐゴシック" charset="0"/>
                <a:cs typeface="Droid Serif"/>
              </a:rPr>
              <a:t>della svalutazione su crediti oltre i 2.500 non esigibili (</a:t>
            </a:r>
            <a:r>
              <a:rPr lang="it-IT" sz="2000" spc="-30" dirty="0">
                <a:solidFill>
                  <a:srgbClr val="C00000"/>
                </a:solidFill>
                <a:latin typeface="+mn-lt"/>
                <a:ea typeface="ＭＳ Ｐゴシック" charset="0"/>
                <a:cs typeface="Droid Serif"/>
              </a:rPr>
              <a:t>credito D</a:t>
            </a:r>
            <a:r>
              <a:rPr lang="it-IT" sz="2000" spc="-30" dirty="0" smtClean="0">
                <a:solidFill>
                  <a:prstClr val="black"/>
                </a:solidFill>
                <a:latin typeface="+mn-lt"/>
                <a:ea typeface="ＭＳ Ｐゴシック" charset="0"/>
                <a:cs typeface="Droid Serif"/>
              </a:rPr>
              <a:t>)</a:t>
            </a:r>
            <a:endParaRPr lang="it-IT" sz="2000" spc="-30" dirty="0">
              <a:solidFill>
                <a:prstClr val="black"/>
              </a:solidFill>
              <a:latin typeface="+mn-lt"/>
              <a:ea typeface="ＭＳ Ｐゴシック" charset="0"/>
              <a:cs typeface="Droid Serif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51520" y="5457635"/>
            <a:ext cx="727280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defTabSz="457200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100000"/>
              <a:buFont typeface="Arial" pitchFamily="34" charset="0"/>
              <a:buNone/>
            </a:pPr>
            <a:r>
              <a:rPr lang="it-IT" sz="2000" spc="-30" dirty="0">
                <a:solidFill>
                  <a:prstClr val="black"/>
                </a:solidFill>
                <a:latin typeface="+mn-lt"/>
                <a:ea typeface="ＭＳ Ｐゴシック" charset="0"/>
                <a:cs typeface="Droid Serif"/>
              </a:rPr>
              <a:t>R</a:t>
            </a:r>
            <a:r>
              <a:rPr lang="it-IT" sz="2000" spc="-30" dirty="0" smtClean="0">
                <a:solidFill>
                  <a:prstClr val="black"/>
                </a:solidFill>
                <a:latin typeface="+mn-lt"/>
                <a:ea typeface="ＭＳ Ｐゴシック" charset="0"/>
                <a:cs typeface="Droid Serif"/>
              </a:rPr>
              <a:t>ilevazione </a:t>
            </a:r>
            <a:r>
              <a:rPr lang="it-IT" sz="2000" spc="-30" dirty="0">
                <a:solidFill>
                  <a:prstClr val="black"/>
                </a:solidFill>
                <a:latin typeface="+mn-lt"/>
                <a:ea typeface="ＭＳ Ｐゴシック" charset="0"/>
                <a:cs typeface="Droid Serif"/>
              </a:rPr>
              <a:t>della perdita su crediti relativa ai crediti </a:t>
            </a:r>
            <a:r>
              <a:rPr lang="it-IT" sz="2000" spc="-30" dirty="0" smtClean="0">
                <a:solidFill>
                  <a:prstClr val="black"/>
                </a:solidFill>
                <a:latin typeface="+mn-lt"/>
                <a:ea typeface="ＭＳ Ｐゴシック" charset="0"/>
                <a:cs typeface="Droid Serif"/>
              </a:rPr>
              <a:t>prescritti</a:t>
            </a:r>
            <a:endParaRPr lang="it-IT" sz="2000" spc="-30" dirty="0">
              <a:solidFill>
                <a:prstClr val="black"/>
              </a:solidFill>
              <a:latin typeface="+mn-lt"/>
              <a:ea typeface="ＭＳ Ｐゴシック" charset="0"/>
              <a:cs typeface="Droid Serif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7308304" y="1891101"/>
            <a:ext cx="1763688" cy="296253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b="1" dirty="0" smtClean="0">
                <a:solidFill>
                  <a:srgbClr val="C00000"/>
                </a:solidFill>
              </a:rPr>
              <a:t>DEDUCIBILE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7426660" y="2577315"/>
            <a:ext cx="1763688" cy="296253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 smtClean="0">
                <a:solidFill>
                  <a:srgbClr val="C00000"/>
                </a:solidFill>
              </a:rPr>
              <a:t>SI</a:t>
            </a:r>
            <a:endParaRPr lang="it-IT" sz="2000" b="1" dirty="0">
              <a:solidFill>
                <a:srgbClr val="C00000"/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7426660" y="3660706"/>
            <a:ext cx="1763688" cy="296253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 smtClean="0">
                <a:solidFill>
                  <a:srgbClr val="C00000"/>
                </a:solidFill>
              </a:rPr>
              <a:t>SI</a:t>
            </a:r>
            <a:endParaRPr lang="it-IT" sz="2000" b="1" dirty="0">
              <a:solidFill>
                <a:srgbClr val="C00000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7426660" y="4881571"/>
            <a:ext cx="1763688" cy="5760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600" b="1" dirty="0" smtClean="0">
                <a:solidFill>
                  <a:srgbClr val="C00000"/>
                </a:solidFill>
              </a:rPr>
              <a:t>SI ENTRO LIMITI</a:t>
            </a:r>
            <a:endParaRPr lang="it-IT" sz="1600" b="1" dirty="0">
              <a:solidFill>
                <a:srgbClr val="C00000"/>
              </a:solidFill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7426660" y="5889683"/>
            <a:ext cx="1763688" cy="296253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2000" b="1" dirty="0" smtClean="0">
                <a:solidFill>
                  <a:srgbClr val="C00000"/>
                </a:solidFill>
              </a:rPr>
              <a:t>SI</a:t>
            </a:r>
            <a:endParaRPr lang="it-IT" sz="2000" b="1" dirty="0">
              <a:solidFill>
                <a:srgbClr val="C00000"/>
              </a:solidFill>
            </a:endParaRPr>
          </a:p>
        </p:txBody>
      </p:sp>
      <p:sp>
        <p:nvSpPr>
          <p:cNvPr id="22" name="Text Box 1027"/>
          <p:cNvSpPr txBox="1">
            <a:spLocks noChangeArrowheads="1"/>
          </p:cNvSpPr>
          <p:nvPr/>
        </p:nvSpPr>
        <p:spPr bwMode="auto">
          <a:xfrm>
            <a:off x="179512" y="1137401"/>
            <a:ext cx="878497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GESTIONE CONTABILE DEI «MINI CREDITI»</a:t>
            </a:r>
          </a:p>
        </p:txBody>
      </p:sp>
      <p:sp>
        <p:nvSpPr>
          <p:cNvPr id="17" name="CasellaDiTesto 16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57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305609" y="1933765"/>
            <a:ext cx="2538512" cy="360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CASO OPERATIVO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777564" y="2437821"/>
            <a:ext cx="7606584" cy="72008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CASO 2 – Il fondo svalutazione crediti alla data di chiusura dell’esercizio presenta un </a:t>
            </a:r>
            <a:r>
              <a:rPr lang="it-IT" altLang="it-IT" sz="2000" spc="-30" dirty="0">
                <a:solidFill>
                  <a:srgbClr val="C00000"/>
                </a:solidFill>
              </a:rPr>
              <a:t>saldo pari a 30.000 di cui 27.000 tassato</a:t>
            </a: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777564" y="3179503"/>
            <a:ext cx="7606584" cy="293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10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Una impresa di modeste dimensioni al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31.12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presenta la seguente situazione con riferimento ai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crediti: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Crediti scaduti da oltre sei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mesi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credito A:  		  2.000  (non esigibile)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credito B:  		  1.500  (esigibile)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credito C: 		23.100  (oltre i 2.500, non esigibile)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credito D:  		  2.400  (non esigibile)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Crediti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prescritti: 		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10.000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</p:txBody>
      </p:sp>
      <p:sp>
        <p:nvSpPr>
          <p:cNvPr id="10" name="Text Box 1027"/>
          <p:cNvSpPr txBox="1">
            <a:spLocks noChangeArrowheads="1"/>
          </p:cNvSpPr>
          <p:nvPr/>
        </p:nvSpPr>
        <p:spPr bwMode="auto">
          <a:xfrm>
            <a:off x="179512" y="1235140"/>
            <a:ext cx="878497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GESTIONE CONTABILE DEI «MINI CREDITI»</a:t>
            </a:r>
          </a:p>
        </p:txBody>
      </p:sp>
      <p:sp>
        <p:nvSpPr>
          <p:cNvPr id="6" name="CasellaDiTesto 5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3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317947" y="1722017"/>
            <a:ext cx="2538512" cy="360000"/>
          </a:xfrm>
          <a:prstGeom prst="roundRect">
            <a:avLst/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white"/>
                </a:solidFill>
              </a:rPr>
              <a:t>CASO OPERATIVO</a:t>
            </a:r>
            <a:endParaRPr lang="it-IT" altLang="it-IT" sz="2000" dirty="0">
              <a:solidFill>
                <a:prstClr val="white"/>
              </a:solidFill>
            </a:endParaRPr>
          </a:p>
        </p:txBody>
      </p:sp>
      <p:sp>
        <p:nvSpPr>
          <p:cNvPr id="9" name="Rectangle 3"/>
          <p:cNvSpPr txBox="1">
            <a:spLocks/>
          </p:cNvSpPr>
          <p:nvPr/>
        </p:nvSpPr>
        <p:spPr bwMode="auto">
          <a:xfrm>
            <a:off x="289662" y="2154065"/>
            <a:ext cx="727280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100000"/>
              <a:buNone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Rilevazione della perdita su crediti relativa ai crediti prescritti</a:t>
            </a: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658809"/>
              </p:ext>
            </p:extLst>
          </p:nvPr>
        </p:nvGraphicFramePr>
        <p:xfrm>
          <a:off x="433678" y="2586113"/>
          <a:ext cx="7282954" cy="360000"/>
        </p:xfrm>
        <a:graphic>
          <a:graphicData uri="http://schemas.openxmlformats.org/drawingml/2006/table">
            <a:tbl>
              <a:tblPr/>
              <a:tblGrid>
                <a:gridCol w="3167123"/>
                <a:gridCol w="310566"/>
                <a:gridCol w="2453793"/>
                <a:gridCol w="393059"/>
                <a:gridCol w="958413"/>
              </a:tblGrid>
              <a:tr h="360000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Fondo svalutazione crediti</a:t>
                      </a:r>
                    </a:p>
                  </a:txBody>
                  <a:tcPr marL="44457" marR="4445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a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L="44457" marR="4445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Clienti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L="44457" marR="44457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 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L="44457" marR="4445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23850" algn="ctr"/>
                          <a:tab pos="647700" algn="r"/>
                        </a:tabLst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	10.000 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L="44457" marR="4445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ttangolo 3"/>
          <p:cNvSpPr/>
          <p:nvPr/>
        </p:nvSpPr>
        <p:spPr>
          <a:xfrm>
            <a:off x="289662" y="2963086"/>
            <a:ext cx="418661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defTabSz="457200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100000"/>
              <a:buFont typeface="Arial" pitchFamily="34" charset="0"/>
              <a:buNone/>
            </a:pPr>
            <a:r>
              <a:rPr lang="it-IT" sz="2000" spc="-30" dirty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</a:rPr>
              <a:t>Variazione in diminuzione di € 7.000 </a:t>
            </a:r>
          </a:p>
          <a:p>
            <a:pPr algn="just" defTabSz="457200">
              <a:lnSpc>
                <a:spcPts val="2800"/>
              </a:lnSpc>
              <a:spcBef>
                <a:spcPts val="0"/>
              </a:spcBef>
              <a:buClr>
                <a:prstClr val="black"/>
              </a:buClr>
              <a:buSzPct val="100000"/>
              <a:buFont typeface="Arial" pitchFamily="34" charset="0"/>
              <a:buNone/>
            </a:pPr>
            <a:r>
              <a:rPr lang="it-IT" sz="2000" spc="-30" dirty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</a:rPr>
              <a:t>(€ </a:t>
            </a:r>
            <a:r>
              <a:rPr lang="it-IT" sz="2000" spc="-30" dirty="0" smtClean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</a:rPr>
              <a:t>10.000–€ </a:t>
            </a:r>
            <a:r>
              <a:rPr lang="it-IT" sz="2000" spc="-30" dirty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</a:rPr>
              <a:t>3.000 di fondo dedotto</a:t>
            </a:r>
            <a:r>
              <a:rPr lang="it-IT" sz="2000" spc="-30" dirty="0" smtClean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</a:rPr>
              <a:t>)</a:t>
            </a:r>
          </a:p>
          <a:p>
            <a:pPr algn="just" defTabSz="457200">
              <a:lnSpc>
                <a:spcPts val="2000"/>
              </a:lnSpc>
              <a:spcBef>
                <a:spcPts val="0"/>
              </a:spcBef>
              <a:buClr>
                <a:prstClr val="black"/>
              </a:buClr>
              <a:buSzPct val="100000"/>
              <a:buFont typeface="Arial" pitchFamily="34" charset="0"/>
              <a:buNone/>
            </a:pPr>
            <a:endParaRPr lang="it-IT" sz="1600" spc="-30" dirty="0">
              <a:solidFill>
                <a:prstClr val="black"/>
              </a:solidFill>
              <a:latin typeface="Arial"/>
              <a:ea typeface="ＭＳ Ｐゴシック" charset="0"/>
              <a:cs typeface="Droid Serif"/>
            </a:endParaRPr>
          </a:p>
          <a:p>
            <a:pPr defTabSz="457200">
              <a:lnSpc>
                <a:spcPts val="2500"/>
              </a:lnSpc>
              <a:spcBef>
                <a:spcPts val="0"/>
              </a:spcBef>
              <a:buClr>
                <a:prstClr val="black"/>
              </a:buClr>
              <a:buSzPct val="100000"/>
              <a:buFont typeface="Arial" pitchFamily="34" charset="0"/>
              <a:buNone/>
            </a:pPr>
            <a:r>
              <a:rPr lang="it-IT" sz="2000" spc="-30" dirty="0" smtClean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</a:rPr>
              <a:t>Adeguamento </a:t>
            </a:r>
            <a:r>
              <a:rPr lang="it-IT" sz="2000" spc="-30" dirty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</a:rPr>
              <a:t>del fondo svalutazione crediti</a:t>
            </a:r>
          </a:p>
          <a:p>
            <a:pPr algn="just" defTabSz="457200">
              <a:lnSpc>
                <a:spcPts val="2200"/>
              </a:lnSpc>
              <a:spcBef>
                <a:spcPts val="0"/>
              </a:spcBef>
              <a:buClr>
                <a:prstClr val="black"/>
              </a:buClr>
              <a:buSzPct val="100000"/>
              <a:buFont typeface="Arial" pitchFamily="34" charset="0"/>
              <a:buNone/>
            </a:pPr>
            <a:endParaRPr lang="it-IT" sz="2000" spc="-30" dirty="0">
              <a:solidFill>
                <a:prstClr val="black"/>
              </a:solidFill>
              <a:latin typeface="Arial"/>
              <a:ea typeface="ＭＳ Ｐゴシック" charset="0"/>
              <a:cs typeface="Droid Serif"/>
            </a:endParaRPr>
          </a:p>
        </p:txBody>
      </p:sp>
      <p:graphicFrame>
        <p:nvGraphicFramePr>
          <p:cNvPr id="22" name="Tabel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326968"/>
              </p:ext>
            </p:extLst>
          </p:nvPr>
        </p:nvGraphicFramePr>
        <p:xfrm>
          <a:off x="433678" y="4691278"/>
          <a:ext cx="7282954" cy="652272"/>
        </p:xfrm>
        <a:graphic>
          <a:graphicData uri="http://schemas.openxmlformats.org/drawingml/2006/table">
            <a:tbl>
              <a:tblPr/>
              <a:tblGrid>
                <a:gridCol w="3167123"/>
                <a:gridCol w="310566"/>
                <a:gridCol w="2453793"/>
                <a:gridCol w="393059"/>
                <a:gridCol w="958413"/>
              </a:tblGrid>
              <a:tr h="576064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Svalutazione crediti</a:t>
                      </a:r>
                    </a:p>
                  </a:txBody>
                  <a:tcPr marL="44457" marR="4445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just" defTabSz="4572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a</a:t>
                      </a:r>
                      <a:endParaRPr kumimoji="0" lang="it-IT" alt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L="44457" marR="4445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Fondo svalutazione crediti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L="44457" marR="44457" marT="0" marB="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 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L="44457" marR="4445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323850" algn="ctr"/>
                          <a:tab pos="647700" algn="r"/>
                        </a:tabLs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23850" algn="ctr"/>
                          <a:tab pos="647700" algn="r"/>
                        </a:tabLst>
                      </a:pPr>
                      <a:r>
                        <a:rPr kumimoji="0" lang="it-IT" alt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</a:rPr>
                        <a:t>7.500</a:t>
                      </a:r>
                      <a:endParaRPr kumimoji="0" lang="it-IT" alt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marL="44457" marR="4445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Rettangolo 22"/>
          <p:cNvSpPr/>
          <p:nvPr/>
        </p:nvSpPr>
        <p:spPr>
          <a:xfrm>
            <a:off x="289662" y="5339350"/>
            <a:ext cx="6244910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defTabSz="457200">
              <a:lnSpc>
                <a:spcPts val="2000"/>
              </a:lnSpc>
              <a:spcBef>
                <a:spcPts val="0"/>
              </a:spcBef>
              <a:buClr>
                <a:prstClr val="black"/>
              </a:buClr>
              <a:buSzPct val="100000"/>
              <a:buFont typeface="Arial" pitchFamily="34" charset="0"/>
              <a:buNone/>
            </a:pPr>
            <a:r>
              <a:rPr lang="it-IT" sz="2000" spc="-30" dirty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</a:rPr>
              <a:t>Di cui:</a:t>
            </a:r>
          </a:p>
          <a:p>
            <a:pPr marL="342900" indent="-342900" algn="just" defTabSz="457200">
              <a:spcBef>
                <a:spcPts val="1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q"/>
            </a:pPr>
            <a:r>
              <a:rPr lang="it-IT" sz="2000" spc="-30" dirty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</a:rPr>
              <a:t>€ 4.400 interamente deducibile </a:t>
            </a:r>
            <a:r>
              <a:rPr lang="it-IT" sz="2000" spc="-30" dirty="0" smtClean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  <a:sym typeface="Wingdings"/>
              </a:rPr>
              <a:t></a:t>
            </a:r>
            <a:r>
              <a:rPr lang="it-IT" sz="2000" spc="-30" dirty="0" smtClean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</a:rPr>
              <a:t> </a:t>
            </a:r>
            <a:r>
              <a:rPr lang="it-IT" sz="2000" spc="-30" dirty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</a:rPr>
              <a:t>(2.400+2.000)</a:t>
            </a:r>
          </a:p>
          <a:p>
            <a:pPr marL="342900" indent="-342900" algn="just" defTabSz="457200">
              <a:spcBef>
                <a:spcPts val="1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q"/>
            </a:pPr>
            <a:r>
              <a:rPr lang="it-IT" sz="2000" spc="-30" dirty="0">
                <a:solidFill>
                  <a:prstClr val="black"/>
                </a:solidFill>
                <a:latin typeface="Arial"/>
                <a:ea typeface="ＭＳ Ｐゴシック" charset="0"/>
                <a:cs typeface="Droid Serif"/>
              </a:rPr>
              <a:t>€ 3.100 deducibile entro i limiti (art. 106 co. 1)</a:t>
            </a:r>
          </a:p>
        </p:txBody>
      </p:sp>
      <p:sp>
        <p:nvSpPr>
          <p:cNvPr id="2" name="Freccia in giù 1"/>
          <p:cNvSpPr/>
          <p:nvPr/>
        </p:nvSpPr>
        <p:spPr>
          <a:xfrm>
            <a:off x="2110083" y="3774261"/>
            <a:ext cx="216000" cy="144000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/>
          <p:cNvSpPr/>
          <p:nvPr/>
        </p:nvSpPr>
        <p:spPr>
          <a:xfrm>
            <a:off x="4476272" y="3109980"/>
            <a:ext cx="4428084" cy="923330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dirty="0">
                <a:solidFill>
                  <a:srgbClr val="C00000"/>
                </a:solidFill>
              </a:rPr>
              <a:t>Fondo pregresso  20.000 (30.000-10.000)</a:t>
            </a:r>
          </a:p>
          <a:p>
            <a:pPr eaLnBrk="1" hangingPunct="1"/>
            <a:r>
              <a:rPr lang="it-IT" altLang="it-IT" dirty="0">
                <a:solidFill>
                  <a:srgbClr val="C00000"/>
                </a:solidFill>
              </a:rPr>
              <a:t>Fondo necessario </a:t>
            </a:r>
            <a:r>
              <a:rPr lang="it-IT" altLang="it-IT" u="sng" dirty="0">
                <a:solidFill>
                  <a:srgbClr val="C00000"/>
                </a:solidFill>
              </a:rPr>
              <a:t>27.500</a:t>
            </a:r>
          </a:p>
          <a:p>
            <a:pPr eaLnBrk="1" hangingPunct="1"/>
            <a:r>
              <a:rPr lang="it-IT" altLang="it-IT" dirty="0">
                <a:solidFill>
                  <a:srgbClr val="C00000"/>
                </a:solidFill>
              </a:rPr>
              <a:t>Acc.to annuo          7.500</a:t>
            </a:r>
          </a:p>
        </p:txBody>
      </p:sp>
      <p:cxnSp>
        <p:nvCxnSpPr>
          <p:cNvPr id="17" name="Connettore 2 16"/>
          <p:cNvCxnSpPr/>
          <p:nvPr/>
        </p:nvCxnSpPr>
        <p:spPr>
          <a:xfrm>
            <a:off x="6924544" y="4033310"/>
            <a:ext cx="216024" cy="713043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29" name="Freccia in giù 28"/>
          <p:cNvSpPr/>
          <p:nvPr/>
        </p:nvSpPr>
        <p:spPr>
          <a:xfrm>
            <a:off x="2110083" y="5123342"/>
            <a:ext cx="216000" cy="144000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Text Box 1027"/>
          <p:cNvSpPr txBox="1">
            <a:spLocks noChangeArrowheads="1"/>
          </p:cNvSpPr>
          <p:nvPr/>
        </p:nvSpPr>
        <p:spPr bwMode="auto">
          <a:xfrm>
            <a:off x="179512" y="1086602"/>
            <a:ext cx="878497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GESTIONE CONTABILE DEI «MINI CREDITI»</a:t>
            </a:r>
          </a:p>
        </p:txBody>
      </p:sp>
      <p:sp>
        <p:nvSpPr>
          <p:cNvPr id="13" name="CasellaDiTesto 12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PAG.55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19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2996952"/>
            <a:ext cx="8784976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OIC 17</a:t>
            </a:r>
            <a:b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300" b="1" dirty="0" smtClean="0">
                <a:solidFill>
                  <a:srgbClr val="002060"/>
                </a:solidFill>
                <a:latin typeface="Arial"/>
                <a:cs typeface="Arial"/>
              </a:rPr>
              <a:t>BILANCIO CONSOLIDATO</a:t>
            </a:r>
            <a:endParaRPr lang="it-IT" sz="33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8876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21710" y="2703686"/>
            <a:ext cx="7704856" cy="288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Partecipazioni acquistate in corso d’anno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Trattamento contabile delle partecipazioni di controllo escluse dal consolidamento integrale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Redazione del bilancio consolidato di un gruppo </a:t>
            </a:r>
            <a:r>
              <a:rPr lang="it-IT" sz="2000" dirty="0" err="1">
                <a:solidFill>
                  <a:srgbClr val="C00000"/>
                </a:solidFill>
                <a:cs typeface="Droid Serif"/>
              </a:rPr>
              <a:t>pre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-esistente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Consolidamento delle partecipazioni di controllo e trattamento contabile della differenza positive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cs typeface="Droid Serif"/>
              </a:rPr>
              <a:t>Acquisto/cessioni </a:t>
            </a:r>
            <a:r>
              <a:rPr lang="it-IT" sz="2000" dirty="0">
                <a:cs typeface="Droid Serif"/>
              </a:rPr>
              <a:t>di </a:t>
            </a:r>
            <a:r>
              <a:rPr lang="it-IT" sz="2000" i="1" dirty="0" err="1">
                <a:cs typeface="Droid Serif"/>
              </a:rPr>
              <a:t>minorities</a:t>
            </a:r>
            <a:endParaRPr lang="it-IT" sz="2000" i="1" dirty="0">
              <a:cs typeface="Droid Serif"/>
            </a:endParaRP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cs typeface="Droid Serif"/>
              </a:rPr>
              <a:t>Cessione partecipazioni di controllo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700808"/>
            <a:ext cx="864096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OIC 17 – NOVITÀ IN SINTESI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PAG.56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36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21710" y="2862893"/>
            <a:ext cx="7704856" cy="315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r>
              <a:rPr lang="it-IT" sz="2000" b="1" dirty="0">
                <a:cs typeface="Droid Serif"/>
              </a:rPr>
              <a:t>Art. 25 </a:t>
            </a:r>
            <a:r>
              <a:rPr lang="it-IT" sz="2000" b="1" dirty="0" smtClean="0">
                <a:cs typeface="Droid Serif"/>
              </a:rPr>
              <a:t>DLgs</a:t>
            </a:r>
            <a:r>
              <a:rPr lang="it-IT" sz="2000" b="1" dirty="0">
                <a:cs typeface="Droid Serif"/>
              </a:rPr>
              <a:t>. 127/91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 Natura giuridica della controllante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 smtClean="0">
                <a:cs typeface="Droid Serif"/>
              </a:rPr>
              <a:t>Società </a:t>
            </a:r>
            <a:r>
              <a:rPr lang="it-IT" sz="2000" dirty="0">
                <a:cs typeface="Droid Serif"/>
              </a:rPr>
              <a:t>di capitali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 smtClean="0">
                <a:cs typeface="Droid Serif"/>
              </a:rPr>
              <a:t>Altre </a:t>
            </a:r>
            <a:r>
              <a:rPr lang="it-IT" sz="2000" dirty="0">
                <a:cs typeface="Droid Serif"/>
              </a:rPr>
              <a:t>fattispecie minori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 smtClean="0">
                <a:cs typeface="Droid Serif"/>
              </a:rPr>
              <a:t>Riforma </a:t>
            </a:r>
            <a:r>
              <a:rPr lang="it-IT" sz="2000" dirty="0">
                <a:cs typeface="Droid Serif"/>
              </a:rPr>
              <a:t>diritto societario </a:t>
            </a:r>
            <a:r>
              <a:rPr lang="it-IT" sz="2000" dirty="0" smtClean="0">
                <a:cs typeface="Droid Serif"/>
                <a:sym typeface="Wingdings"/>
              </a:rPr>
              <a:t></a:t>
            </a:r>
            <a:r>
              <a:rPr lang="it-IT" sz="2000" dirty="0" smtClean="0">
                <a:cs typeface="Droid Serif"/>
              </a:rPr>
              <a:t> </a:t>
            </a:r>
            <a:r>
              <a:rPr lang="it-IT" sz="2000" dirty="0">
                <a:cs typeface="Droid Serif"/>
              </a:rPr>
              <a:t>anche società di persone se i soci </a:t>
            </a:r>
            <a:r>
              <a:rPr lang="it-IT" sz="2000" dirty="0" smtClean="0">
                <a:cs typeface="Droid Serif"/>
              </a:rPr>
              <a:t>sono </a:t>
            </a:r>
            <a:r>
              <a:rPr lang="it-IT" sz="2000" dirty="0">
                <a:cs typeface="Droid Serif"/>
              </a:rPr>
              <a:t>esclusivamente società di capitali – art. </a:t>
            </a:r>
            <a:r>
              <a:rPr lang="it-IT" sz="2000" dirty="0" smtClean="0">
                <a:cs typeface="Droid Serif"/>
              </a:rPr>
              <a:t>2361 c.c. e art. 111-</a:t>
            </a:r>
            <a:r>
              <a:rPr lang="it-IT" sz="2000" i="1" dirty="0" smtClean="0">
                <a:cs typeface="Droid Serif"/>
              </a:rPr>
              <a:t>duodecies</a:t>
            </a:r>
            <a:endParaRPr lang="it-IT" sz="2000" i="1" dirty="0">
              <a:cs typeface="Droid Serif"/>
            </a:endParaRP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solidFill>
                  <a:srgbClr val="C00000"/>
                </a:solidFill>
                <a:cs typeface="Droid Serif"/>
              </a:rPr>
              <a:t>Esercizio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del controllo </a:t>
            </a:r>
            <a:r>
              <a:rPr lang="it-IT" sz="2000" dirty="0">
                <a:cs typeface="Droid Serif"/>
              </a:rPr>
              <a:t>(art. </a:t>
            </a:r>
            <a:r>
              <a:rPr lang="it-IT" sz="2000" dirty="0" smtClean="0">
                <a:cs typeface="Droid Serif"/>
              </a:rPr>
              <a:t>2359 c.c. e art</a:t>
            </a:r>
            <a:r>
              <a:rPr lang="it-IT" sz="2000" dirty="0">
                <a:cs typeface="Droid Serif"/>
              </a:rPr>
              <a:t>. </a:t>
            </a:r>
            <a:r>
              <a:rPr lang="it-IT" sz="2000" dirty="0" smtClean="0">
                <a:cs typeface="Droid Serif"/>
              </a:rPr>
              <a:t>26 DLgs. </a:t>
            </a:r>
            <a:r>
              <a:rPr lang="it-IT" sz="2000" dirty="0">
                <a:cs typeface="Droid Serif"/>
              </a:rPr>
              <a:t>127/91)</a:t>
            </a: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68453" y="1509803"/>
            <a:ext cx="8640960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OBBLIGO DI REDAZIONE DEL BILANCIO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CONSOLIDATO - PREMESSA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PAG.56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41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34367" y="2610469"/>
            <a:ext cx="7704856" cy="3821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r>
              <a:rPr lang="it-IT" sz="2000" b="1" dirty="0">
                <a:solidFill>
                  <a:prstClr val="black"/>
                </a:solidFill>
                <a:cs typeface="Droid Serif"/>
              </a:rPr>
              <a:t>Art. 27 </a:t>
            </a:r>
            <a:r>
              <a:rPr lang="it-IT" sz="2000" b="1" dirty="0" smtClean="0">
                <a:solidFill>
                  <a:prstClr val="black"/>
                </a:solidFill>
                <a:cs typeface="Droid Serif"/>
              </a:rPr>
              <a:t>DLgs</a:t>
            </a:r>
            <a:r>
              <a:rPr lang="it-IT" sz="2000" b="1" dirty="0">
                <a:solidFill>
                  <a:prstClr val="black"/>
                </a:solidFill>
                <a:cs typeface="Droid Serif"/>
              </a:rPr>
              <a:t>. 127/91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-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Gruppi di modeste dimensioni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Non sono soggette all'obbligo del bilancio consolidato le imprese controllanti che, unitamente alle imprese controllate non abbiano superato, per due esercizi consecutivi, due dei seguenti limiti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cs typeface="Droid Serif"/>
              </a:rPr>
              <a:t>17,5 mln totale attivi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cs typeface="Droid Serif"/>
              </a:rPr>
              <a:t>35,0 mln totale ricavi vendita e servizi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cs typeface="Droid Serif"/>
              </a:rPr>
              <a:t>250 </a:t>
            </a:r>
            <a:r>
              <a:rPr lang="it-IT" sz="2000" dirty="0" smtClean="0">
                <a:cs typeface="Droid Serif"/>
              </a:rPr>
              <a:t>dipendenti</a:t>
            </a:r>
            <a:endParaRPr lang="it-IT" sz="2000" dirty="0">
              <a:cs typeface="Droid Serif"/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251520" y="1072146"/>
            <a:ext cx="8640960" cy="1543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CASI DI ESONERO DALL’OBBLIGO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/>
            </a:r>
            <a:b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DI </a:t>
            </a: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REDAZIONE DEL BILANCIO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CONSOLIDATO - PREMESSA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781365" y="5568031"/>
            <a:ext cx="7606584" cy="66502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NB: Valori da considerare prima delle operazioni di consolidamento</a:t>
            </a:r>
          </a:p>
        </p:txBody>
      </p:sp>
      <p:sp>
        <p:nvSpPr>
          <p:cNvPr id="5" name="CasellaDiTesto 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PAG.57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4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734367" y="3078917"/>
            <a:ext cx="7704856" cy="315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r>
              <a:rPr lang="it-IT" sz="2000" b="1" dirty="0">
                <a:solidFill>
                  <a:prstClr val="black"/>
                </a:solidFill>
                <a:cs typeface="Droid Serif"/>
              </a:rPr>
              <a:t>Art. 27 </a:t>
            </a:r>
            <a:r>
              <a:rPr lang="it-IT" sz="2000" b="1" dirty="0" smtClean="0">
                <a:solidFill>
                  <a:prstClr val="black"/>
                </a:solidFill>
                <a:cs typeface="Droid Serif"/>
              </a:rPr>
              <a:t>DLgs</a:t>
            </a:r>
            <a:r>
              <a:rPr lang="it-IT" sz="2000" b="1" dirty="0">
                <a:solidFill>
                  <a:prstClr val="black"/>
                </a:solidFill>
                <a:cs typeface="Droid Serif"/>
              </a:rPr>
              <a:t>. 127/91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-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Controllate irrilevanti</a:t>
            </a:r>
          </a:p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Non sono soggette all'obbligo di redazione del bilancio consolidato le imprese che controllano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solo imprese che, individualmente e nel loro insieme, sono irrilevanti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ai fini della rappresentazione veritiera e corretta della situazione patrimoniale, finanziaria e della situazione economica del gruppo di imprese (art. 27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DLgs.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127/191, p.to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3-</a:t>
            </a:r>
            <a:r>
              <a:rPr lang="it-IT" sz="2000" i="1" dirty="0" smtClean="0">
                <a:solidFill>
                  <a:prstClr val="black"/>
                </a:solidFill>
                <a:cs typeface="Droid Serif"/>
              </a:rPr>
              <a:t>bis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)</a:t>
            </a:r>
            <a:br>
              <a:rPr lang="it-IT" sz="2000" dirty="0">
                <a:solidFill>
                  <a:prstClr val="black"/>
                </a:solidFill>
                <a:cs typeface="Droid Serif"/>
              </a:rPr>
            </a:b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(NB: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modifica dell’art. 27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DLgs.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127/91 Direttiva CE 49/2009, recepita </a:t>
            </a:r>
            <a:r>
              <a:rPr lang="it-IT" sz="2000" dirty="0" smtClean="0">
                <a:solidFill>
                  <a:prstClr val="black"/>
                </a:solidFill>
                <a:cs typeface="Droid Serif"/>
                <a:sym typeface="Wingdings"/>
              </a:rPr>
              <a:t>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 DLgs. 31.3.2011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n. 56)</a:t>
            </a:r>
          </a:p>
        </p:txBody>
      </p:sp>
      <p:sp>
        <p:nvSpPr>
          <p:cNvPr id="7" name="Text Box 1027"/>
          <p:cNvSpPr txBox="1">
            <a:spLocks noChangeArrowheads="1"/>
          </p:cNvSpPr>
          <p:nvPr/>
        </p:nvSpPr>
        <p:spPr bwMode="auto">
          <a:xfrm>
            <a:off x="251520" y="1288170"/>
            <a:ext cx="8640960" cy="1543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CASI DI ESONERO DALL’OBBLIGO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/>
            </a:r>
            <a:b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DI </a:t>
            </a: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REDAZIONE DEL BILANCIO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CONSOLIDATO - PREMESSA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PAG.57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28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1259632" y="2395177"/>
            <a:ext cx="7056784" cy="50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480"/>
              </a:spcBef>
              <a:buClr>
                <a:prstClr val="black"/>
              </a:buClr>
              <a:buSzPct val="100000"/>
              <a:buNone/>
            </a:pPr>
            <a:r>
              <a:rPr lang="it-IT" sz="2000" b="1" dirty="0">
                <a:solidFill>
                  <a:prstClr val="black"/>
                </a:solidFill>
                <a:cs typeface="Droid Serif"/>
              </a:rPr>
              <a:t>Art. 27 </a:t>
            </a:r>
            <a:r>
              <a:rPr lang="it-IT" sz="2000" b="1" dirty="0" smtClean="0">
                <a:solidFill>
                  <a:prstClr val="black"/>
                </a:solidFill>
                <a:cs typeface="Droid Serif"/>
              </a:rPr>
              <a:t>DLgs</a:t>
            </a:r>
            <a:r>
              <a:rPr lang="it-IT" sz="2000" b="1" dirty="0">
                <a:solidFill>
                  <a:prstClr val="black"/>
                </a:solidFill>
                <a:cs typeface="Droid Serif"/>
              </a:rPr>
              <a:t>. 127/91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- </a:t>
            </a:r>
            <a:r>
              <a:rPr lang="it-IT" sz="2000" i="1" dirty="0" smtClean="0">
                <a:solidFill>
                  <a:srgbClr val="C00000"/>
                </a:solidFill>
                <a:cs typeface="Droid Serif"/>
              </a:rPr>
              <a:t>Sub-holding</a:t>
            </a:r>
            <a:endParaRPr lang="it-IT" sz="2000" i="1" dirty="0">
              <a:solidFill>
                <a:srgbClr val="C00000"/>
              </a:solidFill>
              <a:cs typeface="Droid Serif"/>
            </a:endParaRPr>
          </a:p>
        </p:txBody>
      </p:sp>
      <p:sp>
        <p:nvSpPr>
          <p:cNvPr id="7" name="CasellaDiTesto 6"/>
          <p:cNvSpPr txBox="1"/>
          <p:nvPr/>
        </p:nvSpPr>
        <p:spPr bwMode="auto">
          <a:xfrm>
            <a:off x="539552" y="2832459"/>
            <a:ext cx="4047706" cy="42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lnSpc>
                <a:spcPts val="2800"/>
              </a:lnSpc>
              <a:spcBef>
                <a:spcPts val="0"/>
              </a:spcBef>
            </a:pPr>
            <a:r>
              <a:rPr lang="it-IT" sz="2000" i="1" dirty="0"/>
              <a:t>Sub-holding</a:t>
            </a:r>
            <a:r>
              <a:rPr lang="it-IT" sz="2000" dirty="0"/>
              <a:t> esonerata </a:t>
            </a:r>
          </a:p>
        </p:txBody>
      </p:sp>
      <p:cxnSp>
        <p:nvCxnSpPr>
          <p:cNvPr id="9" name="Connettore 1 8"/>
          <p:cNvCxnSpPr/>
          <p:nvPr/>
        </p:nvCxnSpPr>
        <p:spPr>
          <a:xfrm>
            <a:off x="4593209" y="2924944"/>
            <a:ext cx="0" cy="3240360"/>
          </a:xfrm>
          <a:prstGeom prst="line">
            <a:avLst/>
          </a:prstGeom>
          <a:ln>
            <a:solidFill>
              <a:srgbClr val="364D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 bwMode="auto">
          <a:xfrm>
            <a:off x="4587258" y="2852805"/>
            <a:ext cx="4135234" cy="134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 anchor="ctr"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ts val="0"/>
              </a:spcBef>
            </a:pPr>
            <a:r>
              <a:rPr lang="it-IT" i="1" dirty="0"/>
              <a:t>Sub-holding</a:t>
            </a:r>
            <a:r>
              <a:rPr lang="it-IT" dirty="0"/>
              <a:t> esonerata a meno che non vi sia richiesta di redazione del bilancio consolidato da parte di tanti soci che rappresentino almeno il 5% del capitale 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1907704" y="4077072"/>
            <a:ext cx="922972" cy="36000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H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1325190" y="4869160"/>
            <a:ext cx="2088000" cy="36000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i="1" dirty="0" smtClean="0">
                <a:solidFill>
                  <a:prstClr val="black"/>
                </a:solidFill>
              </a:rPr>
              <a:t>sub holding</a:t>
            </a:r>
            <a:endParaRPr lang="it-IT" altLang="it-IT" sz="2000" i="1" dirty="0">
              <a:solidFill>
                <a:prstClr val="black"/>
              </a:solidFill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1325190" y="5657797"/>
            <a:ext cx="922972" cy="360000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A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2490218" y="5661288"/>
            <a:ext cx="922972" cy="360000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B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cxnSp>
        <p:nvCxnSpPr>
          <p:cNvPr id="3" name="Connettore 2 2"/>
          <p:cNvCxnSpPr>
            <a:stCxn id="12" idx="2"/>
            <a:endCxn id="13" idx="0"/>
          </p:cNvCxnSpPr>
          <p:nvPr/>
        </p:nvCxnSpPr>
        <p:spPr>
          <a:xfrm>
            <a:off x="2369190" y="4437072"/>
            <a:ext cx="0" cy="432088"/>
          </a:xfrm>
          <a:prstGeom prst="straightConnector1">
            <a:avLst/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2740441" y="4437112"/>
            <a:ext cx="9172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000" dirty="0">
                <a:solidFill>
                  <a:srgbClr val="C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&gt; 95%</a:t>
            </a:r>
          </a:p>
        </p:txBody>
      </p:sp>
      <p:cxnSp>
        <p:nvCxnSpPr>
          <p:cNvPr id="20" name="Connettore 4 19"/>
          <p:cNvCxnSpPr>
            <a:stCxn id="13" idx="2"/>
            <a:endCxn id="14" idx="0"/>
          </p:cNvCxnSpPr>
          <p:nvPr/>
        </p:nvCxnSpPr>
        <p:spPr>
          <a:xfrm rot="5400000">
            <a:off x="1863615" y="5152221"/>
            <a:ext cx="428637" cy="582514"/>
          </a:xfrm>
          <a:prstGeom prst="bentConnector3">
            <a:avLst/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4 22"/>
          <p:cNvCxnSpPr>
            <a:stCxn id="13" idx="2"/>
            <a:endCxn id="15" idx="0"/>
          </p:cNvCxnSpPr>
          <p:nvPr/>
        </p:nvCxnSpPr>
        <p:spPr>
          <a:xfrm rot="16200000" flipH="1">
            <a:off x="2444383" y="5153967"/>
            <a:ext cx="432128" cy="582514"/>
          </a:xfrm>
          <a:prstGeom prst="bentConnector3">
            <a:avLst/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arrotondato 25"/>
          <p:cNvSpPr/>
          <p:nvPr/>
        </p:nvSpPr>
        <p:spPr>
          <a:xfrm>
            <a:off x="6300192" y="4221088"/>
            <a:ext cx="922972" cy="36000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H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7" name="Rettangolo arrotondato 26"/>
          <p:cNvSpPr/>
          <p:nvPr/>
        </p:nvSpPr>
        <p:spPr>
          <a:xfrm>
            <a:off x="5717678" y="5013176"/>
            <a:ext cx="2088000" cy="36000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i="1" dirty="0" smtClean="0">
                <a:solidFill>
                  <a:prstClr val="black"/>
                </a:solidFill>
              </a:rPr>
              <a:t>sub holding</a:t>
            </a:r>
            <a:endParaRPr lang="it-IT" altLang="it-IT" sz="2000" i="1" dirty="0">
              <a:solidFill>
                <a:prstClr val="black"/>
              </a:solidFill>
            </a:endParaRPr>
          </a:p>
        </p:txBody>
      </p:sp>
      <p:sp>
        <p:nvSpPr>
          <p:cNvPr id="28" name="Rettangolo arrotondato 27"/>
          <p:cNvSpPr/>
          <p:nvPr/>
        </p:nvSpPr>
        <p:spPr>
          <a:xfrm>
            <a:off x="5717678" y="5801813"/>
            <a:ext cx="922972" cy="360000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A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6882706" y="5805304"/>
            <a:ext cx="922972" cy="360000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B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cxnSp>
        <p:nvCxnSpPr>
          <p:cNvPr id="30" name="Connettore 2 29"/>
          <p:cNvCxnSpPr>
            <a:stCxn id="26" idx="2"/>
            <a:endCxn id="27" idx="0"/>
          </p:cNvCxnSpPr>
          <p:nvPr/>
        </p:nvCxnSpPr>
        <p:spPr>
          <a:xfrm>
            <a:off x="6761678" y="4581088"/>
            <a:ext cx="0" cy="432088"/>
          </a:xfrm>
          <a:prstGeom prst="straightConnector1">
            <a:avLst/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7136937" y="4581128"/>
            <a:ext cx="90922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GB" sz="2000" dirty="0">
                <a:solidFill>
                  <a:srgbClr val="C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≤</a:t>
            </a:r>
            <a:r>
              <a:rPr lang="en-GB" sz="2000" dirty="0" smtClean="0">
                <a:solidFill>
                  <a:srgbClr val="C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GB" sz="2000" dirty="0">
                <a:solidFill>
                  <a:srgbClr val="C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95%</a:t>
            </a:r>
          </a:p>
        </p:txBody>
      </p:sp>
      <p:cxnSp>
        <p:nvCxnSpPr>
          <p:cNvPr id="32" name="Connettore 4 31"/>
          <p:cNvCxnSpPr>
            <a:stCxn id="27" idx="2"/>
            <a:endCxn id="28" idx="0"/>
          </p:cNvCxnSpPr>
          <p:nvPr/>
        </p:nvCxnSpPr>
        <p:spPr>
          <a:xfrm rot="5400000">
            <a:off x="6256103" y="5296237"/>
            <a:ext cx="428637" cy="582514"/>
          </a:xfrm>
          <a:prstGeom prst="bentConnector3">
            <a:avLst/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4 32"/>
          <p:cNvCxnSpPr>
            <a:stCxn id="27" idx="2"/>
            <a:endCxn id="29" idx="0"/>
          </p:cNvCxnSpPr>
          <p:nvPr/>
        </p:nvCxnSpPr>
        <p:spPr>
          <a:xfrm rot="16200000" flipH="1">
            <a:off x="6836871" y="5297983"/>
            <a:ext cx="432128" cy="582514"/>
          </a:xfrm>
          <a:prstGeom prst="bentConnector3">
            <a:avLst/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Box 1027"/>
          <p:cNvSpPr txBox="1">
            <a:spLocks noChangeArrowheads="1"/>
          </p:cNvSpPr>
          <p:nvPr/>
        </p:nvSpPr>
        <p:spPr bwMode="auto">
          <a:xfrm>
            <a:off x="251520" y="1171041"/>
            <a:ext cx="8640960" cy="1275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80000"/>
              </a:lnSpc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CASI DI ESONERO DALL’OBBLIGO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/>
            </a:r>
            <a:b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DI </a:t>
            </a: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REDAZIONE DEL BILANCIO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CONSOLIDATO - PREMESSA</a:t>
            </a:r>
          </a:p>
        </p:txBody>
      </p:sp>
      <p:sp>
        <p:nvSpPr>
          <p:cNvPr id="24" name="CasellaDiTesto 2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PAG.58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1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arrotondato 11"/>
          <p:cNvSpPr/>
          <p:nvPr/>
        </p:nvSpPr>
        <p:spPr>
          <a:xfrm>
            <a:off x="806850" y="2454546"/>
            <a:ext cx="7547708" cy="477991"/>
          </a:xfrm>
          <a:prstGeom prst="roundRect">
            <a:avLst>
              <a:gd name="adj" fmla="val 19681"/>
            </a:avLst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bg1"/>
                </a:solidFill>
              </a:rPr>
              <a:t>INFORMAZIONI IN NOTA INTEGRATIVA</a:t>
            </a:r>
            <a:endParaRPr lang="it-IT" altLang="it-IT" sz="2000" dirty="0" smtClean="0">
              <a:solidFill>
                <a:schemeClr val="bg1"/>
              </a:solidFill>
            </a:endParaRPr>
          </a:p>
        </p:txBody>
      </p:sp>
      <p:sp>
        <p:nvSpPr>
          <p:cNvPr id="34" name="Rettangolo arrotondato 33"/>
          <p:cNvSpPr/>
          <p:nvPr/>
        </p:nvSpPr>
        <p:spPr>
          <a:xfrm>
            <a:off x="806850" y="3053178"/>
            <a:ext cx="7547708" cy="648072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Motivazioni dell’esonero nella nota integrativa dell’impresa controllante</a:t>
            </a:r>
          </a:p>
        </p:txBody>
      </p:sp>
      <p:sp>
        <p:nvSpPr>
          <p:cNvPr id="35" name="Rettangolo arrotondato 34"/>
          <p:cNvSpPr/>
          <p:nvPr/>
        </p:nvSpPr>
        <p:spPr>
          <a:xfrm>
            <a:off x="806850" y="3821890"/>
            <a:ext cx="7547708" cy="47880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Nel caso di esonero per </a:t>
            </a:r>
            <a:r>
              <a:rPr lang="it-IT" altLang="it-IT" sz="2000" i="1" dirty="0">
                <a:solidFill>
                  <a:prstClr val="black"/>
                </a:solidFill>
              </a:rPr>
              <a:t>Sub Holding</a:t>
            </a:r>
          </a:p>
        </p:txBody>
      </p:sp>
      <p:sp>
        <p:nvSpPr>
          <p:cNvPr id="36" name="Rettangolo arrotondato 35"/>
          <p:cNvSpPr/>
          <p:nvPr/>
        </p:nvSpPr>
        <p:spPr>
          <a:xfrm>
            <a:off x="801217" y="4588706"/>
            <a:ext cx="3101737" cy="1728208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rgbClr val="C00000"/>
                </a:solidFill>
              </a:rPr>
              <a:t>Nota integrativa</a:t>
            </a:r>
          </a:p>
          <a:p>
            <a:pPr algn="just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Denominazione e sede </a:t>
            </a:r>
            <a:r>
              <a:rPr lang="it-IT" altLang="it-IT" sz="2000" spc="-30" dirty="0" smtClean="0">
                <a:solidFill>
                  <a:prstClr val="black"/>
                </a:solidFill>
              </a:rPr>
              <a:t>dell’impresa controllante </a:t>
            </a:r>
            <a:r>
              <a:rPr lang="it-IT" altLang="it-IT" sz="2000" spc="-30" dirty="0">
                <a:solidFill>
                  <a:prstClr val="black"/>
                </a:solidFill>
              </a:rPr>
              <a:t>che redige il bilancio consolidato</a:t>
            </a:r>
          </a:p>
        </p:txBody>
      </p:sp>
      <p:sp>
        <p:nvSpPr>
          <p:cNvPr id="37" name="Rettangolo arrotondato 36"/>
          <p:cNvSpPr/>
          <p:nvPr/>
        </p:nvSpPr>
        <p:spPr>
          <a:xfrm>
            <a:off x="4240839" y="4588706"/>
            <a:ext cx="4104457" cy="1728208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rgbClr val="C00000"/>
                </a:solidFill>
              </a:rPr>
              <a:t>Deposito presso il registro delle imprese </a:t>
            </a:r>
            <a:r>
              <a:rPr lang="it-IT" altLang="it-IT" sz="2000" dirty="0" smtClean="0">
                <a:solidFill>
                  <a:srgbClr val="C00000"/>
                </a:solidFill>
                <a:sym typeface="Wingdings"/>
              </a:rPr>
              <a:t></a:t>
            </a:r>
            <a:r>
              <a:rPr lang="it-IT" altLang="it-IT" sz="2000" dirty="0" smtClean="0">
                <a:solidFill>
                  <a:srgbClr val="C00000"/>
                </a:solidFill>
              </a:rPr>
              <a:t> </a:t>
            </a:r>
            <a:r>
              <a:rPr lang="it-IT" altLang="it-IT" sz="2000" b="1" dirty="0">
                <a:solidFill>
                  <a:schemeClr val="tx1"/>
                </a:solidFill>
              </a:rPr>
              <a:t>sede controllata</a:t>
            </a:r>
          </a:p>
          <a:p>
            <a:pPr marL="342900" indent="-3429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Copia del bilancio consolidato</a:t>
            </a:r>
          </a:p>
          <a:p>
            <a:pPr marL="342900" indent="-3429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Relazione sulla gestione</a:t>
            </a:r>
          </a:p>
          <a:p>
            <a:pPr marL="342900" indent="-342900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chemeClr val="tx1"/>
                </a:solidFill>
              </a:rPr>
              <a:t>Relazione organo di controllo</a:t>
            </a:r>
          </a:p>
        </p:txBody>
      </p:sp>
      <p:sp>
        <p:nvSpPr>
          <p:cNvPr id="38" name="Freccia in giù 37"/>
          <p:cNvSpPr/>
          <p:nvPr/>
        </p:nvSpPr>
        <p:spPr>
          <a:xfrm>
            <a:off x="2244085" y="4372698"/>
            <a:ext cx="216000" cy="144000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Freccia in giù 38"/>
          <p:cNvSpPr/>
          <p:nvPr/>
        </p:nvSpPr>
        <p:spPr>
          <a:xfrm>
            <a:off x="6185067" y="4372698"/>
            <a:ext cx="216000" cy="144000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Text Box 1027"/>
          <p:cNvSpPr txBox="1">
            <a:spLocks noChangeArrowheads="1"/>
          </p:cNvSpPr>
          <p:nvPr/>
        </p:nvSpPr>
        <p:spPr bwMode="auto">
          <a:xfrm>
            <a:off x="251520" y="1120468"/>
            <a:ext cx="8640960" cy="1275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CASI DI ESONERO DALL’OBBLIGO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/>
            </a:r>
            <a:b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DI </a:t>
            </a:r>
            <a:r>
              <a:rPr lang="it-IT" sz="3000" b="1" dirty="0">
                <a:solidFill>
                  <a:srgbClr val="002060"/>
                </a:solidFill>
                <a:latin typeface="Arial"/>
                <a:cs typeface="Arial"/>
              </a:rPr>
              <a:t>REDAZIONE DEL BILANCIO </a:t>
            </a:r>
            <a:r>
              <a:rPr lang="it-IT" sz="3000" b="1" dirty="0" smtClean="0">
                <a:solidFill>
                  <a:srgbClr val="002060"/>
                </a:solidFill>
                <a:latin typeface="Arial"/>
                <a:cs typeface="Arial"/>
              </a:rPr>
              <a:t>CONSOLIDATO - PREMESSA</a:t>
            </a:r>
          </a:p>
        </p:txBody>
      </p:sp>
      <p:sp>
        <p:nvSpPr>
          <p:cNvPr id="10" name="CasellaDiTesto 9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PAG.58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22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640881" y="1076477"/>
            <a:ext cx="5832648" cy="103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PARTECIPAZIONI ACQUISTATE IN CORSO D’ANNO</a:t>
            </a:r>
            <a:endParaRPr lang="it-IT" sz="3000" b="1" spc="-130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672175" y="3486481"/>
            <a:ext cx="2376264" cy="108012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OIC 17</a:t>
            </a:r>
            <a:br>
              <a:rPr lang="it-IT" altLang="it-IT" sz="2000" dirty="0">
                <a:solidFill>
                  <a:prstClr val="black"/>
                </a:solidFill>
              </a:rPr>
            </a:br>
            <a:r>
              <a:rPr lang="it-IT" altLang="it-IT" sz="2000" dirty="0">
                <a:solidFill>
                  <a:prstClr val="black"/>
                </a:solidFill>
              </a:rPr>
              <a:t>Versione PRECEDENTE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5568719" y="3259747"/>
            <a:ext cx="2654480" cy="720000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CE consolidato per l’intero esercizio</a:t>
            </a:r>
            <a:endParaRPr lang="it-IT" altLang="it-IT" sz="2000" dirty="0" smtClean="0">
              <a:solidFill>
                <a:prstClr val="black"/>
              </a:solidFill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5568719" y="4204235"/>
            <a:ext cx="2654480" cy="720000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Data di acquisizione</a:t>
            </a:r>
            <a:endParaRPr lang="it-IT" altLang="it-IT" sz="2000" dirty="0" smtClean="0">
              <a:solidFill>
                <a:prstClr val="black"/>
              </a:solidFill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803534" y="2187931"/>
            <a:ext cx="7551024" cy="792088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rgbClr val="C00000"/>
                </a:solidFill>
              </a:rPr>
              <a:t>Regola generale </a:t>
            </a:r>
            <a:r>
              <a:rPr lang="it-IT" altLang="it-IT" sz="2000" dirty="0" smtClean="0">
                <a:solidFill>
                  <a:prstClr val="black"/>
                </a:solidFill>
              </a:rPr>
              <a:t>(§ 63</a:t>
            </a:r>
            <a:r>
              <a:rPr lang="it-IT" altLang="it-IT" sz="2000" dirty="0">
                <a:solidFill>
                  <a:prstClr val="black"/>
                </a:solidFill>
              </a:rPr>
              <a:t>)</a:t>
            </a:r>
          </a:p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Consolidamento dalla data di acquisizione del controllo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672175" y="5483446"/>
            <a:ext cx="2376264" cy="720000"/>
          </a:xfrm>
          <a:prstGeom prst="roundRect">
            <a:avLst/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OIC 17</a:t>
            </a:r>
            <a:br>
              <a:rPr lang="it-IT" altLang="it-IT" sz="2000" dirty="0">
                <a:solidFill>
                  <a:prstClr val="black"/>
                </a:solidFill>
              </a:rPr>
            </a:br>
            <a:r>
              <a:rPr lang="it-IT" altLang="it-IT" sz="2000" dirty="0" smtClean="0">
                <a:solidFill>
                  <a:prstClr val="black"/>
                </a:solidFill>
              </a:rPr>
              <a:t>NUOVA versione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5558903" y="5483446"/>
            <a:ext cx="2654480" cy="720000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Data di acquisizione</a:t>
            </a:r>
            <a:endParaRPr lang="it-IT" altLang="it-IT" sz="2000" dirty="0" smtClean="0">
              <a:solidFill>
                <a:prstClr val="black"/>
              </a:solidFill>
            </a:endParaRPr>
          </a:p>
        </p:txBody>
      </p:sp>
      <p:cxnSp>
        <p:nvCxnSpPr>
          <p:cNvPr id="4" name="Connettore 4 3"/>
          <p:cNvCxnSpPr>
            <a:stCxn id="10" idx="3"/>
            <a:endCxn id="11" idx="1"/>
          </p:cNvCxnSpPr>
          <p:nvPr/>
        </p:nvCxnSpPr>
        <p:spPr>
          <a:xfrm flipV="1">
            <a:off x="3048439" y="3619747"/>
            <a:ext cx="2520280" cy="406794"/>
          </a:xfrm>
          <a:prstGeom prst="bentConnector3">
            <a:avLst>
              <a:gd name="adj1" fmla="val 22502"/>
            </a:avLst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4 5"/>
          <p:cNvCxnSpPr>
            <a:stCxn id="10" idx="3"/>
            <a:endCxn id="12" idx="1"/>
          </p:cNvCxnSpPr>
          <p:nvPr/>
        </p:nvCxnSpPr>
        <p:spPr>
          <a:xfrm>
            <a:off x="3048439" y="4026541"/>
            <a:ext cx="2520280" cy="537694"/>
          </a:xfrm>
          <a:prstGeom prst="bentConnector3">
            <a:avLst>
              <a:gd name="adj1" fmla="val 22502"/>
            </a:avLst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/>
          <p:cNvSpPr txBox="1"/>
          <p:nvPr/>
        </p:nvSpPr>
        <p:spPr bwMode="auto">
          <a:xfrm>
            <a:off x="3614687" y="2980019"/>
            <a:ext cx="19442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it-IT" sz="1800" dirty="0" smtClean="0"/>
              <a:t>Comportamento consentito</a:t>
            </a:r>
            <a:endParaRPr lang="it-IT" sz="1800" dirty="0"/>
          </a:p>
        </p:txBody>
      </p:sp>
      <p:sp>
        <p:nvSpPr>
          <p:cNvPr id="19" name="CasellaDiTesto 18"/>
          <p:cNvSpPr txBox="1"/>
          <p:nvPr/>
        </p:nvSpPr>
        <p:spPr bwMode="auto">
          <a:xfrm>
            <a:off x="3614687" y="4194863"/>
            <a:ext cx="19442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it-IT" sz="1800" dirty="0" smtClean="0"/>
              <a:t>Regola generale</a:t>
            </a:r>
            <a:endParaRPr lang="it-IT" sz="1800" dirty="0"/>
          </a:p>
        </p:txBody>
      </p:sp>
      <p:cxnSp>
        <p:nvCxnSpPr>
          <p:cNvPr id="17" name="Connettore 2 16"/>
          <p:cNvCxnSpPr>
            <a:stCxn id="13" idx="3"/>
            <a:endCxn id="18" idx="1"/>
          </p:cNvCxnSpPr>
          <p:nvPr/>
        </p:nvCxnSpPr>
        <p:spPr>
          <a:xfrm>
            <a:off x="3048439" y="5843446"/>
            <a:ext cx="2510464" cy="0"/>
          </a:xfrm>
          <a:prstGeom prst="straightConnector1">
            <a:avLst/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ccia bidirezionale verticale 19"/>
          <p:cNvSpPr/>
          <p:nvPr/>
        </p:nvSpPr>
        <p:spPr>
          <a:xfrm>
            <a:off x="6783039" y="4979310"/>
            <a:ext cx="216024" cy="432048"/>
          </a:xfrm>
          <a:prstGeom prst="upDown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PAG.59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97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513798" y="1268760"/>
            <a:ext cx="6120680" cy="114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ACQUISIZIONE DEL CONTROLLO IN CORSO D’ESERCIZIO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611560" y="2449702"/>
            <a:ext cx="7551024" cy="792088"/>
          </a:xfrm>
          <a:prstGeom prst="roundRect">
            <a:avLst>
              <a:gd name="adj" fmla="val 19681"/>
            </a:avLst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Dati contabili della società controllata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schemeClr val="tx1"/>
                </a:solidFill>
              </a:rPr>
              <a:t>Costo partecipazione 130</a:t>
            </a:r>
          </a:p>
        </p:txBody>
      </p:sp>
      <p:cxnSp>
        <p:nvCxnSpPr>
          <p:cNvPr id="3" name="Connettore 2 2"/>
          <p:cNvCxnSpPr/>
          <p:nvPr/>
        </p:nvCxnSpPr>
        <p:spPr>
          <a:xfrm>
            <a:off x="753412" y="4177894"/>
            <a:ext cx="7488832" cy="0"/>
          </a:xfrm>
          <a:prstGeom prst="straightConnector1">
            <a:avLst/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1185460" y="3925866"/>
            <a:ext cx="0" cy="504056"/>
          </a:xfrm>
          <a:prstGeom prst="line">
            <a:avLst/>
          </a:prstGeom>
          <a:ln w="28575">
            <a:solidFill>
              <a:srgbClr val="364D47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7954212" y="3925866"/>
            <a:ext cx="0" cy="504056"/>
          </a:xfrm>
          <a:prstGeom prst="line">
            <a:avLst/>
          </a:prstGeom>
          <a:ln w="28575">
            <a:solidFill>
              <a:srgbClr val="364D47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ttangolo arrotondato 22"/>
          <p:cNvSpPr/>
          <p:nvPr/>
        </p:nvSpPr>
        <p:spPr>
          <a:xfrm>
            <a:off x="535224" y="3385806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P.N. 100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7303976" y="3385806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P.N. 120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537388" y="4357914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1.1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6" name="Rettangolo arrotondato 25"/>
          <p:cNvSpPr/>
          <p:nvPr/>
        </p:nvSpPr>
        <p:spPr>
          <a:xfrm>
            <a:off x="7303976" y="4357054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31.12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8" name="AutoShape 11"/>
          <p:cNvSpPr>
            <a:spLocks/>
          </p:cNvSpPr>
          <p:nvPr/>
        </p:nvSpPr>
        <p:spPr bwMode="auto">
          <a:xfrm rot="5400000">
            <a:off x="4317808" y="1802363"/>
            <a:ext cx="504055" cy="6768752"/>
          </a:xfrm>
          <a:prstGeom prst="rightBrace">
            <a:avLst>
              <a:gd name="adj1" fmla="val 222855"/>
              <a:gd name="adj2" fmla="val 50316"/>
            </a:avLst>
          </a:prstGeom>
          <a:noFill/>
          <a:ln w="28575">
            <a:solidFill>
              <a:srgbClr val="89A92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 sz="2585">
              <a:solidFill>
                <a:srgbClr val="89A927"/>
              </a:solidFill>
              <a:latin typeface="Arial"/>
              <a:ea typeface="MS PGothic" pitchFamily="34" charset="-128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2917843" y="5517232"/>
            <a:ext cx="3303984" cy="504056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schemeClr val="tx1"/>
                </a:solidFill>
              </a:rPr>
              <a:t>Utile di esercizio </a:t>
            </a:r>
            <a:r>
              <a:rPr lang="it-IT" altLang="it-IT" sz="2000" dirty="0" smtClean="0">
                <a:solidFill>
                  <a:schemeClr val="tx1"/>
                </a:solidFill>
                <a:sym typeface="Wingdings"/>
              </a:rPr>
              <a:t> 20</a:t>
            </a:r>
            <a:endParaRPr lang="it-IT" altLang="it-IT" sz="2000" dirty="0">
              <a:solidFill>
                <a:schemeClr val="tx1"/>
              </a:solidFill>
            </a:endParaRPr>
          </a:p>
        </p:txBody>
      </p:sp>
      <p:sp>
        <p:nvSpPr>
          <p:cNvPr id="13" name="CasellaDiTesto 12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PAG.59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58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arrotondato 15"/>
          <p:cNvSpPr/>
          <p:nvPr/>
        </p:nvSpPr>
        <p:spPr>
          <a:xfrm>
            <a:off x="753412" y="5157023"/>
            <a:ext cx="7551024" cy="792088"/>
          </a:xfrm>
          <a:prstGeom prst="roundRect">
            <a:avLst>
              <a:gd name="adj" fmla="val 19681"/>
            </a:avLst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Costo partecipazione: 130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P.N. contabile: 100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Differenza da consolidamento: 30 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Conto economico consolidato integralmente dall’1.1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cxnSp>
        <p:nvCxnSpPr>
          <p:cNvPr id="3" name="Connettore 2 2"/>
          <p:cNvCxnSpPr/>
          <p:nvPr/>
        </p:nvCxnSpPr>
        <p:spPr>
          <a:xfrm>
            <a:off x="753412" y="2819070"/>
            <a:ext cx="7488832" cy="0"/>
          </a:xfrm>
          <a:prstGeom prst="straightConnector1">
            <a:avLst/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1185460" y="2567042"/>
            <a:ext cx="0" cy="504056"/>
          </a:xfrm>
          <a:prstGeom prst="line">
            <a:avLst/>
          </a:prstGeom>
          <a:ln w="28575">
            <a:solidFill>
              <a:srgbClr val="364D47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7954212" y="2567042"/>
            <a:ext cx="0" cy="504056"/>
          </a:xfrm>
          <a:prstGeom prst="line">
            <a:avLst/>
          </a:prstGeom>
          <a:ln w="28575">
            <a:solidFill>
              <a:srgbClr val="364D47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ttangolo arrotondato 22"/>
          <p:cNvSpPr/>
          <p:nvPr/>
        </p:nvSpPr>
        <p:spPr>
          <a:xfrm>
            <a:off x="535224" y="2026982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P.N. 100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7303976" y="2026982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P.N. 120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537388" y="2999090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1.1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6" name="Rettangolo arrotondato 25"/>
          <p:cNvSpPr/>
          <p:nvPr/>
        </p:nvSpPr>
        <p:spPr>
          <a:xfrm>
            <a:off x="7303976" y="2998230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31.12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8" name="AutoShape 11"/>
          <p:cNvSpPr>
            <a:spLocks/>
          </p:cNvSpPr>
          <p:nvPr/>
        </p:nvSpPr>
        <p:spPr bwMode="auto">
          <a:xfrm rot="5400000">
            <a:off x="4317808" y="443539"/>
            <a:ext cx="504055" cy="6768752"/>
          </a:xfrm>
          <a:prstGeom prst="rightBrace">
            <a:avLst>
              <a:gd name="adj1" fmla="val 222855"/>
              <a:gd name="adj2" fmla="val 50316"/>
            </a:avLst>
          </a:prstGeom>
          <a:noFill/>
          <a:ln w="28575">
            <a:solidFill>
              <a:srgbClr val="89A92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 sz="2585">
              <a:solidFill>
                <a:srgbClr val="89A927"/>
              </a:solidFill>
              <a:latin typeface="Arial"/>
              <a:ea typeface="MS PGothic" pitchFamily="34" charset="-128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2917843" y="4158408"/>
            <a:ext cx="3303984" cy="504056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Utile di esercizio </a:t>
            </a:r>
            <a:r>
              <a:rPr lang="it-IT" altLang="it-IT" sz="2000" dirty="0" smtClean="0">
                <a:solidFill>
                  <a:prstClr val="black"/>
                </a:solidFill>
                <a:sym typeface="Wingdings"/>
              </a:rPr>
              <a:t> 20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555926" y="3947048"/>
            <a:ext cx="1925678" cy="727591"/>
          </a:xfrm>
          <a:prstGeom prst="roundRect">
            <a:avLst>
              <a:gd name="adj" fmla="val 19681"/>
            </a:avLst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it-IT" altLang="it-IT" dirty="0">
                <a:solidFill>
                  <a:srgbClr val="C00000"/>
                </a:solidFill>
                <a:latin typeface="Arial" charset="0"/>
                <a:cs typeface="Arial" charset="0"/>
              </a:rPr>
              <a:t>Acquisizione</a:t>
            </a:r>
          </a:p>
          <a:p>
            <a:pPr algn="ctr" eaLnBrk="1" hangingPunct="1"/>
            <a:r>
              <a:rPr lang="it-IT" altLang="it-IT" dirty="0">
                <a:solidFill>
                  <a:srgbClr val="C00000"/>
                </a:solidFill>
                <a:latin typeface="Arial" charset="0"/>
                <a:cs typeface="Arial" charset="0"/>
              </a:rPr>
              <a:t>del controllo</a:t>
            </a:r>
          </a:p>
        </p:txBody>
      </p:sp>
      <p:cxnSp>
        <p:nvCxnSpPr>
          <p:cNvPr id="4" name="Connettore 2 3"/>
          <p:cNvCxnSpPr/>
          <p:nvPr/>
        </p:nvCxnSpPr>
        <p:spPr>
          <a:xfrm flipV="1">
            <a:off x="753412" y="3438328"/>
            <a:ext cx="288032" cy="508720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18" name="Text Box 1027"/>
          <p:cNvSpPr txBox="1">
            <a:spLocks noChangeArrowheads="1"/>
          </p:cNvSpPr>
          <p:nvPr/>
        </p:nvSpPr>
        <p:spPr bwMode="auto">
          <a:xfrm>
            <a:off x="1513798" y="1018870"/>
            <a:ext cx="6120680" cy="114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ACQUISIZIONE DEL CONTROLLO IN CORSO D’ESERCIZIO</a:t>
            </a:r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PAG.60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03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arrotondato 15"/>
          <p:cNvSpPr/>
          <p:nvPr/>
        </p:nvSpPr>
        <p:spPr>
          <a:xfrm>
            <a:off x="611560" y="4822805"/>
            <a:ext cx="7551024" cy="1403234"/>
          </a:xfrm>
          <a:prstGeom prst="roundRect">
            <a:avLst>
              <a:gd name="adj" fmla="val 19681"/>
            </a:avLst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Costo partecipazione: 130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P.N. contabile: 120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Differenza da consolidamento: 10 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Conto economico non consolidato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cxnSp>
        <p:nvCxnSpPr>
          <p:cNvPr id="3" name="Connettore 2 2"/>
          <p:cNvCxnSpPr/>
          <p:nvPr/>
        </p:nvCxnSpPr>
        <p:spPr>
          <a:xfrm>
            <a:off x="611560" y="2924944"/>
            <a:ext cx="7488832" cy="0"/>
          </a:xfrm>
          <a:prstGeom prst="straightConnector1">
            <a:avLst/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1043608" y="2672916"/>
            <a:ext cx="0" cy="504056"/>
          </a:xfrm>
          <a:prstGeom prst="line">
            <a:avLst/>
          </a:prstGeom>
          <a:ln w="28575">
            <a:solidFill>
              <a:srgbClr val="364D47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7812360" y="2672916"/>
            <a:ext cx="0" cy="504056"/>
          </a:xfrm>
          <a:prstGeom prst="line">
            <a:avLst/>
          </a:prstGeom>
          <a:ln w="28575">
            <a:solidFill>
              <a:srgbClr val="364D47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ttangolo arrotondato 22"/>
          <p:cNvSpPr/>
          <p:nvPr/>
        </p:nvSpPr>
        <p:spPr>
          <a:xfrm>
            <a:off x="393372" y="2132856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P.N. 100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7162124" y="2132856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P.N. 120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395536" y="3104964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1.1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6" name="Rettangolo arrotondato 25"/>
          <p:cNvSpPr/>
          <p:nvPr/>
        </p:nvSpPr>
        <p:spPr>
          <a:xfrm>
            <a:off x="7162124" y="3104104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31.12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8" name="AutoShape 11"/>
          <p:cNvSpPr>
            <a:spLocks/>
          </p:cNvSpPr>
          <p:nvPr/>
        </p:nvSpPr>
        <p:spPr bwMode="auto">
          <a:xfrm rot="5400000">
            <a:off x="4175956" y="549413"/>
            <a:ext cx="504055" cy="6768752"/>
          </a:xfrm>
          <a:prstGeom prst="rightBrace">
            <a:avLst>
              <a:gd name="adj1" fmla="val 222855"/>
              <a:gd name="adj2" fmla="val 50316"/>
            </a:avLst>
          </a:prstGeom>
          <a:noFill/>
          <a:ln w="28575">
            <a:solidFill>
              <a:srgbClr val="89A92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 sz="2585">
              <a:solidFill>
                <a:srgbClr val="89A927"/>
              </a:solidFill>
              <a:latin typeface="Arial"/>
              <a:ea typeface="MS PGothic" pitchFamily="34" charset="-128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2775991" y="4264282"/>
            <a:ext cx="3303984" cy="504056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Utile di esercizio </a:t>
            </a:r>
            <a:r>
              <a:rPr lang="it-IT" altLang="it-IT" sz="2000" dirty="0" smtClean="0">
                <a:solidFill>
                  <a:prstClr val="black"/>
                </a:solidFill>
                <a:sym typeface="Wingdings"/>
              </a:rPr>
              <a:t> 20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6588224" y="4052922"/>
            <a:ext cx="1925678" cy="727591"/>
          </a:xfrm>
          <a:prstGeom prst="roundRect">
            <a:avLst>
              <a:gd name="adj" fmla="val 19681"/>
            </a:avLst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it-IT" altLang="it-IT" dirty="0">
                <a:solidFill>
                  <a:srgbClr val="C00000"/>
                </a:solidFill>
              </a:rPr>
              <a:t>Acquisizione</a:t>
            </a:r>
          </a:p>
          <a:p>
            <a:pPr algn="ctr" eaLnBrk="1" hangingPunct="1"/>
            <a:r>
              <a:rPr lang="it-IT" altLang="it-IT" dirty="0">
                <a:solidFill>
                  <a:srgbClr val="C00000"/>
                </a:solidFill>
              </a:rPr>
              <a:t>del controllo</a:t>
            </a:r>
          </a:p>
        </p:txBody>
      </p:sp>
      <p:cxnSp>
        <p:nvCxnSpPr>
          <p:cNvPr id="5" name="Connettore 2 4"/>
          <p:cNvCxnSpPr/>
          <p:nvPr/>
        </p:nvCxnSpPr>
        <p:spPr>
          <a:xfrm flipH="1" flipV="1">
            <a:off x="7884368" y="3544202"/>
            <a:ext cx="360040" cy="508720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18" name="Text Box 1027"/>
          <p:cNvSpPr txBox="1">
            <a:spLocks noChangeArrowheads="1"/>
          </p:cNvSpPr>
          <p:nvPr/>
        </p:nvSpPr>
        <p:spPr bwMode="auto">
          <a:xfrm>
            <a:off x="1513798" y="1052736"/>
            <a:ext cx="6120680" cy="114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ACQUISIZIONE DEL CONTROLLO IN CORSO D’ESERCIZIO</a:t>
            </a:r>
          </a:p>
        </p:txBody>
      </p:sp>
      <p:sp>
        <p:nvSpPr>
          <p:cNvPr id="15" name="CasellaDiTesto 1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PAG.60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37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arrotondato 15"/>
          <p:cNvSpPr/>
          <p:nvPr/>
        </p:nvSpPr>
        <p:spPr>
          <a:xfrm>
            <a:off x="753412" y="5147695"/>
            <a:ext cx="7551024" cy="792088"/>
          </a:xfrm>
          <a:prstGeom prst="roundRect">
            <a:avLst>
              <a:gd name="adj" fmla="val 19681"/>
            </a:avLst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Costo partecipazione: 130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P.N. contabile: ???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Differenza da consolidamento: ??? </a:t>
            </a:r>
          </a:p>
          <a:p>
            <a:pPr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Conto economico non consolidato ???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cxnSp>
        <p:nvCxnSpPr>
          <p:cNvPr id="3" name="Connettore 2 2"/>
          <p:cNvCxnSpPr/>
          <p:nvPr/>
        </p:nvCxnSpPr>
        <p:spPr>
          <a:xfrm>
            <a:off x="753412" y="3457814"/>
            <a:ext cx="7488832" cy="0"/>
          </a:xfrm>
          <a:prstGeom prst="straightConnector1">
            <a:avLst/>
          </a:prstGeom>
          <a:ln w="28575">
            <a:solidFill>
              <a:srgbClr val="364D47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1185460" y="3205786"/>
            <a:ext cx="0" cy="504056"/>
          </a:xfrm>
          <a:prstGeom prst="line">
            <a:avLst/>
          </a:prstGeom>
          <a:ln w="28575">
            <a:solidFill>
              <a:srgbClr val="364D47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7954212" y="3205786"/>
            <a:ext cx="0" cy="504056"/>
          </a:xfrm>
          <a:prstGeom prst="line">
            <a:avLst/>
          </a:prstGeom>
          <a:ln w="28575">
            <a:solidFill>
              <a:srgbClr val="364D47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ttangolo arrotondato 22"/>
          <p:cNvSpPr/>
          <p:nvPr/>
        </p:nvSpPr>
        <p:spPr>
          <a:xfrm>
            <a:off x="535224" y="2672916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P.N. 100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4" name="Rettangolo arrotondato 23"/>
          <p:cNvSpPr/>
          <p:nvPr/>
        </p:nvSpPr>
        <p:spPr>
          <a:xfrm>
            <a:off x="7303976" y="2672916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P.N. 120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537388" y="3501868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1.1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6" name="Rettangolo arrotondato 25"/>
          <p:cNvSpPr/>
          <p:nvPr/>
        </p:nvSpPr>
        <p:spPr>
          <a:xfrm>
            <a:off x="7303976" y="3501008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31.12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8" name="AutoShape 11"/>
          <p:cNvSpPr>
            <a:spLocks/>
          </p:cNvSpPr>
          <p:nvPr/>
        </p:nvSpPr>
        <p:spPr bwMode="auto">
          <a:xfrm rot="5400000">
            <a:off x="4422592" y="761517"/>
            <a:ext cx="294487" cy="6768752"/>
          </a:xfrm>
          <a:prstGeom prst="rightBrace">
            <a:avLst>
              <a:gd name="adj1" fmla="val 230493"/>
              <a:gd name="adj2" fmla="val 49748"/>
            </a:avLst>
          </a:prstGeom>
          <a:noFill/>
          <a:ln w="28575">
            <a:solidFill>
              <a:srgbClr val="89A92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 sz="2585">
              <a:solidFill>
                <a:srgbClr val="89A927"/>
              </a:solidFill>
              <a:latin typeface="Arial"/>
              <a:ea typeface="MS PGothic" pitchFamily="34" charset="-128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2917844" y="4365144"/>
            <a:ext cx="3303984" cy="36000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Utile di esercizio </a:t>
            </a:r>
            <a:r>
              <a:rPr lang="it-IT" altLang="it-IT" sz="2000" dirty="0" smtClean="0">
                <a:solidFill>
                  <a:prstClr val="black"/>
                </a:solidFill>
                <a:sym typeface="Wingdings"/>
              </a:rPr>
              <a:t> 20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3747542" y="3600019"/>
            <a:ext cx="2880320" cy="415766"/>
          </a:xfrm>
          <a:prstGeom prst="roundRect">
            <a:avLst>
              <a:gd name="adj" fmla="val 19681"/>
            </a:avLst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it-IT" altLang="it-IT" dirty="0" smtClean="0">
                <a:solidFill>
                  <a:srgbClr val="C00000"/>
                </a:solidFill>
              </a:rPr>
              <a:t>Acquisizione del </a:t>
            </a:r>
            <a:r>
              <a:rPr lang="it-IT" altLang="it-IT" dirty="0">
                <a:solidFill>
                  <a:srgbClr val="C00000"/>
                </a:solidFill>
              </a:rPr>
              <a:t>controllo</a:t>
            </a:r>
          </a:p>
        </p:txBody>
      </p:sp>
      <p:cxnSp>
        <p:nvCxnSpPr>
          <p:cNvPr id="18" name="Connettore 1 17"/>
          <p:cNvCxnSpPr/>
          <p:nvPr/>
        </p:nvCxnSpPr>
        <p:spPr>
          <a:xfrm>
            <a:off x="3057668" y="3205786"/>
            <a:ext cx="0" cy="504056"/>
          </a:xfrm>
          <a:prstGeom prst="line">
            <a:avLst/>
          </a:prstGeom>
          <a:ln w="28575">
            <a:solidFill>
              <a:srgbClr val="364D47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ttangolo arrotondato 18"/>
          <p:cNvSpPr/>
          <p:nvPr/>
        </p:nvSpPr>
        <p:spPr>
          <a:xfrm>
            <a:off x="2409596" y="2672916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P.N. 105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0" name="Rettangolo arrotondato 19"/>
          <p:cNvSpPr/>
          <p:nvPr/>
        </p:nvSpPr>
        <p:spPr>
          <a:xfrm>
            <a:off x="2411760" y="3501868"/>
            <a:ext cx="1300472" cy="612068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1.4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cxnSp>
        <p:nvCxnSpPr>
          <p:cNvPr id="4" name="Connettore 2 3"/>
          <p:cNvCxnSpPr>
            <a:stCxn id="17" idx="1"/>
          </p:cNvCxnSpPr>
          <p:nvPr/>
        </p:nvCxnSpPr>
        <p:spPr>
          <a:xfrm flipH="1" flipV="1">
            <a:off x="3273692" y="3807042"/>
            <a:ext cx="473850" cy="860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headEnd type="none" w="med" len="med"/>
            <a:tailEnd type="triangle" w="med" len="med"/>
          </a:ln>
        </p:spPr>
      </p:cxnSp>
      <p:sp>
        <p:nvSpPr>
          <p:cNvPr id="22" name="AutoShape 11"/>
          <p:cNvSpPr>
            <a:spLocks/>
          </p:cNvSpPr>
          <p:nvPr/>
        </p:nvSpPr>
        <p:spPr bwMode="auto">
          <a:xfrm rot="16200000">
            <a:off x="1997951" y="1750950"/>
            <a:ext cx="217488" cy="1842467"/>
          </a:xfrm>
          <a:prstGeom prst="rightBrace">
            <a:avLst>
              <a:gd name="adj1" fmla="val 222855"/>
              <a:gd name="adj2" fmla="val 50316"/>
            </a:avLst>
          </a:prstGeom>
          <a:noFill/>
          <a:ln w="28575">
            <a:solidFill>
              <a:srgbClr val="89A92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it-IT" sz="2585">
              <a:solidFill>
                <a:srgbClr val="89A927"/>
              </a:solidFill>
              <a:latin typeface="Arial"/>
              <a:ea typeface="MS PGothic" pitchFamily="34" charset="-128"/>
            </a:endParaRPr>
          </a:p>
        </p:txBody>
      </p:sp>
      <p:sp>
        <p:nvSpPr>
          <p:cNvPr id="27" name="AutoShape 11"/>
          <p:cNvSpPr>
            <a:spLocks/>
          </p:cNvSpPr>
          <p:nvPr/>
        </p:nvSpPr>
        <p:spPr bwMode="auto">
          <a:xfrm rot="16200000">
            <a:off x="5405209" y="216321"/>
            <a:ext cx="217488" cy="4911725"/>
          </a:xfrm>
          <a:prstGeom prst="rightBrace">
            <a:avLst>
              <a:gd name="adj1" fmla="val 222855"/>
              <a:gd name="adj2" fmla="val 50316"/>
            </a:avLst>
          </a:prstGeom>
          <a:noFill/>
          <a:ln w="285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 sz="2585">
              <a:solidFill>
                <a:prstClr val="black"/>
              </a:solidFill>
              <a:latin typeface="Arial"/>
              <a:ea typeface="MS PGothic" pitchFamily="34" charset="-128"/>
            </a:endParaRPr>
          </a:p>
        </p:txBody>
      </p:sp>
      <p:sp>
        <p:nvSpPr>
          <p:cNvPr id="30" name="Rettangolo arrotondato 29"/>
          <p:cNvSpPr/>
          <p:nvPr/>
        </p:nvSpPr>
        <p:spPr>
          <a:xfrm>
            <a:off x="846555" y="2132856"/>
            <a:ext cx="2520280" cy="36000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Utile di periodo </a:t>
            </a:r>
            <a:r>
              <a:rPr lang="it-IT" altLang="it-IT" sz="2000" dirty="0" smtClean="0">
                <a:solidFill>
                  <a:prstClr val="black"/>
                </a:solidFill>
                <a:sym typeface="Wingdings"/>
              </a:rPr>
              <a:t> 5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32" name="Rettangolo arrotondato 31"/>
          <p:cNvSpPr/>
          <p:nvPr/>
        </p:nvSpPr>
        <p:spPr>
          <a:xfrm>
            <a:off x="4253812" y="2132856"/>
            <a:ext cx="2620279" cy="360000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Utile di periodo </a:t>
            </a:r>
            <a:r>
              <a:rPr lang="it-IT" altLang="it-IT" sz="2000" dirty="0" smtClean="0">
                <a:solidFill>
                  <a:prstClr val="black"/>
                </a:solidFill>
                <a:sym typeface="Wingdings"/>
              </a:rPr>
              <a:t> 15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31" name="Text Box 1027"/>
          <p:cNvSpPr txBox="1">
            <a:spLocks noChangeArrowheads="1"/>
          </p:cNvSpPr>
          <p:nvPr/>
        </p:nvSpPr>
        <p:spPr bwMode="auto">
          <a:xfrm>
            <a:off x="1513798" y="1127176"/>
            <a:ext cx="6120680" cy="85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ACQUISIZIONE DEL CONTROLLO IN CORSO D’ESERCIZIO</a:t>
            </a:r>
          </a:p>
        </p:txBody>
      </p:sp>
      <p:sp>
        <p:nvSpPr>
          <p:cNvPr id="33" name="CasellaDiTesto 32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PAG.61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3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 txBox="1">
            <a:spLocks/>
          </p:cNvSpPr>
          <p:nvPr/>
        </p:nvSpPr>
        <p:spPr bwMode="auto">
          <a:xfrm>
            <a:off x="728176" y="3102347"/>
            <a:ext cx="7664524" cy="270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C00000"/>
                </a:solidFill>
                <a:cs typeface="Droid Serif"/>
              </a:rPr>
              <a:t>REGOLA GENERALE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: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consolidamento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dalla data di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acquisizione del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controllo</a:t>
            </a: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Costo della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partecipazione: 130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PN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all'1.4: 105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Differenza da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consolidamento: 25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lvl="1" algn="just">
              <a:spcBef>
                <a:spcPts val="480"/>
              </a:spcBef>
              <a:buClr>
                <a:prstClr val="black"/>
              </a:buClr>
              <a:buSzPct val="100000"/>
              <a:buFont typeface="Arial" panose="020B0604020202020204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Conto economico consolidato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dall'1.4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in poi </a:t>
            </a:r>
            <a:r>
              <a:rPr lang="it-IT" sz="2000" dirty="0" smtClean="0">
                <a:solidFill>
                  <a:prstClr val="black"/>
                </a:solidFill>
                <a:cs typeface="Droid Serif"/>
                <a:sym typeface="Wingdings"/>
              </a:rPr>
              <a:t>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Utile di B nel consolidato: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15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420581" y="1691961"/>
            <a:ext cx="6336704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ACQUISIZIONE DEL CONTROLLO IN CORSO </a:t>
            </a: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D’ESERCIZIO 1/2</a:t>
            </a:r>
          </a:p>
        </p:txBody>
      </p:sp>
      <p:sp>
        <p:nvSpPr>
          <p:cNvPr id="4" name="CasellaDiTesto 3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PAG.61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5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 txBox="1">
            <a:spLocks/>
          </p:cNvSpPr>
          <p:nvPr/>
        </p:nvSpPr>
        <p:spPr bwMode="auto">
          <a:xfrm>
            <a:off x="539552" y="2526762"/>
            <a:ext cx="806489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480"/>
              </a:spcBef>
              <a:buClr>
                <a:prstClr val="black"/>
              </a:buClr>
              <a:buSzPct val="100000"/>
              <a:buFont typeface="Wingdings" panose="05000000000000000000" pitchFamily="2" charset="2"/>
              <a:buChar char="ü"/>
            </a:pPr>
            <a:r>
              <a:rPr lang="it-IT" sz="2000" dirty="0" smtClean="0">
                <a:solidFill>
                  <a:srgbClr val="C00000"/>
                </a:solidFill>
                <a:cs typeface="Droid Serif"/>
              </a:rPr>
              <a:t>ECCEZIONE </a:t>
            </a:r>
            <a:r>
              <a:rPr lang="it-IT" sz="2000" dirty="0">
                <a:solidFill>
                  <a:srgbClr val="C00000"/>
                </a:solidFill>
                <a:cs typeface="Droid Serif"/>
              </a:rPr>
              <a:t>PC 17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: Se acquisizione avviene nella prima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parte dell’esercizio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è ammissibile consolidare il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Conto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economico per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l’intero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esercizio</a:t>
            </a:r>
          </a:p>
          <a:p>
            <a:pPr marL="625475" lvl="1" indent="-168275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Costo della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partecipazione: 130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marL="625475" lvl="1" indent="-168275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PN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all'1.4: 105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marL="625475" lvl="1" indent="-168275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Differenza da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consolidamento: 25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  <a:p>
            <a:pPr marL="625475" lvl="1" indent="-168275" algn="just">
              <a:spcBef>
                <a:spcPts val="480"/>
              </a:spcBef>
              <a:buClr>
                <a:prstClr val="black"/>
              </a:buClr>
              <a:buSzPct val="100000"/>
              <a:buFont typeface="Arial" pitchFamily="34" charset="0"/>
              <a:buChar char="-"/>
            </a:pPr>
            <a:r>
              <a:rPr lang="it-IT" sz="2000" dirty="0">
                <a:solidFill>
                  <a:prstClr val="black"/>
                </a:solidFill>
                <a:cs typeface="Droid Serif"/>
              </a:rPr>
              <a:t>Conto economico consolidato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dall'1.1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in poi,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ma evidenziazione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separata del risultato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1.1-31.3 </a:t>
            </a:r>
            <a:r>
              <a:rPr lang="it-IT" sz="2000" dirty="0">
                <a:solidFill>
                  <a:prstClr val="black"/>
                </a:solidFill>
                <a:cs typeface="Droid Serif"/>
              </a:rPr>
              <a:t>(5) da indicare negli utili/perdite portate a </a:t>
            </a:r>
            <a:r>
              <a:rPr lang="it-IT" sz="2000" dirty="0" smtClean="0">
                <a:solidFill>
                  <a:prstClr val="black"/>
                </a:solidFill>
                <a:cs typeface="Droid Serif"/>
              </a:rPr>
              <a:t>nuovo</a:t>
            </a:r>
            <a:endParaRPr lang="it-IT" sz="2000" dirty="0">
              <a:solidFill>
                <a:prstClr val="black"/>
              </a:solidFill>
              <a:cs typeface="Droid Serif"/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5796136" y="3743387"/>
            <a:ext cx="2664296" cy="727591"/>
          </a:xfrm>
          <a:prstGeom prst="roundRect">
            <a:avLst>
              <a:gd name="adj" fmla="val 19681"/>
            </a:avLst>
          </a:prstGeom>
          <a:ln>
            <a:solidFill>
              <a:srgbClr val="C0000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it-IT" altLang="it-IT" dirty="0">
                <a:solidFill>
                  <a:srgbClr val="C00000"/>
                </a:solidFill>
              </a:rPr>
              <a:t>NON CONTEMPLATO DAL NUOVO OIC 17</a:t>
            </a:r>
          </a:p>
        </p:txBody>
      </p:sp>
      <p:cxnSp>
        <p:nvCxnSpPr>
          <p:cNvPr id="3" name="Connettore 1 2"/>
          <p:cNvCxnSpPr/>
          <p:nvPr/>
        </p:nvCxnSpPr>
        <p:spPr>
          <a:xfrm>
            <a:off x="539552" y="2526762"/>
            <a:ext cx="8064896" cy="3456384"/>
          </a:xfrm>
          <a:prstGeom prst="line">
            <a:avLst/>
          </a:prstGeom>
          <a:ln>
            <a:solidFill>
              <a:srgbClr val="364D4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1 4"/>
          <p:cNvCxnSpPr/>
          <p:nvPr/>
        </p:nvCxnSpPr>
        <p:spPr>
          <a:xfrm flipH="1">
            <a:off x="539552" y="2526762"/>
            <a:ext cx="8064896" cy="3456384"/>
          </a:xfrm>
          <a:prstGeom prst="line">
            <a:avLst/>
          </a:prstGeom>
          <a:ln>
            <a:solidFill>
              <a:srgbClr val="364D4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1027"/>
          <p:cNvSpPr txBox="1">
            <a:spLocks noChangeArrowheads="1"/>
          </p:cNvSpPr>
          <p:nvPr/>
        </p:nvSpPr>
        <p:spPr bwMode="auto">
          <a:xfrm>
            <a:off x="1420581" y="1302626"/>
            <a:ext cx="6336704" cy="9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ACQUISIZIONE DEL CONTROLLO IN CORSO </a:t>
            </a: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D’ESERCIZIO 2/2</a:t>
            </a:r>
          </a:p>
        </p:txBody>
      </p:sp>
      <p:sp>
        <p:nvSpPr>
          <p:cNvPr id="7" name="CasellaDiTesto 6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PAG.62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0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578829" y="1191260"/>
            <a:ext cx="7986342" cy="140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TRATTAMENTO </a:t>
            </a: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CONTABILE DELLE PARTECIPAZIONI DI </a:t>
            </a: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CONTROLLO ESCLUSE </a:t>
            </a: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DAL CONSOLIDAMENTO INTEGRALE</a:t>
            </a:r>
            <a:endParaRPr lang="it-IT" sz="3000" b="1" spc="-130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805035" y="2831767"/>
            <a:ext cx="7551024" cy="360000"/>
          </a:xfrm>
          <a:prstGeom prst="roundRect">
            <a:avLst>
              <a:gd name="adj" fmla="val 19681"/>
            </a:avLst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white"/>
                </a:solidFill>
              </a:rPr>
              <a:t>Casi di esclusione dal consolidamento integrale</a:t>
            </a:r>
          </a:p>
        </p:txBody>
      </p:sp>
      <p:sp>
        <p:nvSpPr>
          <p:cNvPr id="13" name="Rettangolo arrotondato 12"/>
          <p:cNvSpPr/>
          <p:nvPr/>
        </p:nvSpPr>
        <p:spPr>
          <a:xfrm>
            <a:off x="820467" y="3263775"/>
            <a:ext cx="7551024" cy="3024336"/>
          </a:xfrm>
          <a:prstGeom prst="roundRect">
            <a:avLst>
              <a:gd name="adj" fmla="val 0"/>
            </a:avLst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just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srgbClr val="C00000"/>
                </a:solidFill>
              </a:rPr>
              <a:t>Facoltà di esclusione</a:t>
            </a:r>
          </a:p>
          <a:p>
            <a:pPr marL="800100" lvl="1" indent="-342900" algn="just" fontAlgn="auto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altLang="it-IT" sz="2000" dirty="0" smtClean="0">
                <a:solidFill>
                  <a:prstClr val="black"/>
                </a:solidFill>
              </a:rPr>
              <a:t>Irrilevanza</a:t>
            </a:r>
            <a:endParaRPr lang="it-IT" altLang="it-IT" sz="2000" dirty="0">
              <a:solidFill>
                <a:prstClr val="black"/>
              </a:solidFill>
            </a:endParaRPr>
          </a:p>
          <a:p>
            <a:pPr marL="800100" lvl="1" indent="-342900" algn="just" fontAlgn="auto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altLang="it-IT" sz="2000" dirty="0" smtClean="0">
                <a:solidFill>
                  <a:prstClr val="black"/>
                </a:solidFill>
              </a:rPr>
              <a:t>Restrizione </a:t>
            </a:r>
            <a:r>
              <a:rPr lang="it-IT" altLang="it-IT" sz="2000" dirty="0">
                <a:solidFill>
                  <a:prstClr val="black"/>
                </a:solidFill>
              </a:rPr>
              <a:t>diritti</a:t>
            </a:r>
          </a:p>
          <a:p>
            <a:pPr marL="800100" lvl="1" indent="-342900" algn="just" fontAlgn="auto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altLang="it-IT" sz="2000" dirty="0" smtClean="0">
                <a:solidFill>
                  <a:prstClr val="black"/>
                </a:solidFill>
              </a:rPr>
              <a:t>Impossibilità </a:t>
            </a:r>
            <a:r>
              <a:rPr lang="it-IT" altLang="it-IT" sz="2000" dirty="0">
                <a:solidFill>
                  <a:prstClr val="black"/>
                </a:solidFill>
              </a:rPr>
              <a:t>di ottenimento dei dati</a:t>
            </a:r>
          </a:p>
          <a:p>
            <a:pPr marL="800100" lvl="1" indent="-342900" algn="just" fontAlgn="auto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altLang="it-IT" sz="2000" dirty="0" smtClean="0">
                <a:solidFill>
                  <a:prstClr val="black"/>
                </a:solidFill>
              </a:rPr>
              <a:t>Successiva </a:t>
            </a:r>
            <a:r>
              <a:rPr lang="it-IT" altLang="it-IT" sz="2000" dirty="0">
                <a:solidFill>
                  <a:prstClr val="black"/>
                </a:solidFill>
              </a:rPr>
              <a:t>alienazione</a:t>
            </a:r>
          </a:p>
          <a:p>
            <a:pPr marL="342900" indent="-342900" algn="just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 smtClean="0">
                <a:solidFill>
                  <a:srgbClr val="C00000"/>
                </a:solidFill>
              </a:rPr>
              <a:t>Direttiva </a:t>
            </a:r>
            <a:r>
              <a:rPr lang="it-IT" altLang="it-IT" sz="2000" dirty="0">
                <a:solidFill>
                  <a:srgbClr val="C00000"/>
                </a:solidFill>
              </a:rPr>
              <a:t>2003/51 </a:t>
            </a:r>
            <a:r>
              <a:rPr lang="it-IT" altLang="it-IT" sz="2000" dirty="0" smtClean="0">
                <a:solidFill>
                  <a:srgbClr val="C00000"/>
                </a:solidFill>
                <a:sym typeface="Wingdings"/>
              </a:rPr>
              <a:t></a:t>
            </a:r>
            <a:r>
              <a:rPr lang="it-IT" altLang="it-IT" sz="2000" dirty="0" smtClean="0">
                <a:solidFill>
                  <a:srgbClr val="C00000"/>
                </a:solidFill>
              </a:rPr>
              <a:t> DLgs</a:t>
            </a:r>
            <a:r>
              <a:rPr lang="it-IT" altLang="it-IT" sz="2000" dirty="0">
                <a:solidFill>
                  <a:srgbClr val="C00000"/>
                </a:solidFill>
              </a:rPr>
              <a:t>. 32/2007</a:t>
            </a:r>
          </a:p>
          <a:p>
            <a:pPr marL="800100" lvl="1" indent="-342900" algn="just" fontAlgn="auto">
              <a:spcBef>
                <a:spcPts val="480"/>
              </a:spcBef>
              <a:spcAft>
                <a:spcPts val="0"/>
              </a:spcAft>
              <a:buFont typeface="Arial" panose="020B0604020202020204" pitchFamily="34" charset="0"/>
              <a:buChar char="-"/>
            </a:pPr>
            <a:r>
              <a:rPr lang="it-IT" altLang="it-IT" sz="2000" dirty="0" smtClean="0">
                <a:solidFill>
                  <a:prstClr val="black"/>
                </a:solidFill>
              </a:rPr>
              <a:t>No </a:t>
            </a:r>
            <a:r>
              <a:rPr lang="it-IT" altLang="it-IT" sz="2000" dirty="0">
                <a:solidFill>
                  <a:prstClr val="black"/>
                </a:solidFill>
              </a:rPr>
              <a:t>esclusione per attività dissimile a partire dall’esercizio che inizia successivamente al </a:t>
            </a:r>
            <a:r>
              <a:rPr lang="it-IT" altLang="it-IT" sz="2000" dirty="0" smtClean="0">
                <a:solidFill>
                  <a:prstClr val="black"/>
                </a:solidFill>
              </a:rPr>
              <a:t>12.4.2007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" name="Parentesi graffa chiusa 1"/>
          <p:cNvSpPr/>
          <p:nvPr/>
        </p:nvSpPr>
        <p:spPr>
          <a:xfrm>
            <a:off x="5989611" y="3695823"/>
            <a:ext cx="360040" cy="1368152"/>
          </a:xfrm>
          <a:prstGeom prst="rightBrace">
            <a:avLst/>
          </a:prstGeom>
          <a:ln w="28575">
            <a:solidFill>
              <a:srgbClr val="364D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6494263" y="4049699"/>
            <a:ext cx="18772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it-IT" sz="2000" kern="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Art. 28 </a:t>
            </a:r>
            <a:r>
              <a:rPr lang="it-IT" sz="2000" kern="0" dirty="0" smtClean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/>
            </a:r>
            <a:br>
              <a:rPr lang="it-IT" sz="2000" kern="0" dirty="0" smtClean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it-IT" sz="2000" kern="0" dirty="0" smtClean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DLgs</a:t>
            </a:r>
            <a:r>
              <a:rPr lang="it-IT" sz="2000" kern="0" dirty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. 127/91</a:t>
            </a:r>
          </a:p>
        </p:txBody>
      </p:sp>
      <p:sp>
        <p:nvSpPr>
          <p:cNvPr id="7" name="CasellaDiTesto 6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PAG.62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11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arrotondato 15"/>
          <p:cNvSpPr/>
          <p:nvPr/>
        </p:nvSpPr>
        <p:spPr>
          <a:xfrm>
            <a:off x="803534" y="2509829"/>
            <a:ext cx="7551024" cy="360000"/>
          </a:xfrm>
          <a:prstGeom prst="roundRect">
            <a:avLst>
              <a:gd name="adj" fmla="val 19681"/>
            </a:avLst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white"/>
                </a:solidFill>
              </a:rPr>
              <a:t>Casi di esclusione dal consolidamento integrale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803534" y="3116906"/>
            <a:ext cx="1800000" cy="648072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Restrizioni diritti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2720542" y="3116906"/>
            <a:ext cx="1800000" cy="648072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Impossibilità ottenimento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4637550" y="3116906"/>
            <a:ext cx="1800000" cy="648072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Irrilevanza 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6554558" y="3098610"/>
            <a:ext cx="1800000" cy="648072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Successiva alienazione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1820542" y="4053010"/>
            <a:ext cx="1800000" cy="648072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OIC 17 § 112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1820542" y="4989114"/>
            <a:ext cx="1800000" cy="360040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1500" dirty="0" smtClean="0">
                <a:solidFill>
                  <a:prstClr val="black"/>
                </a:solidFill>
              </a:rPr>
              <a:t>Costo </a:t>
            </a:r>
            <a:endParaRPr lang="it-IT" altLang="it-IT" sz="1500" dirty="0">
              <a:solidFill>
                <a:prstClr val="black"/>
              </a:solidFill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4637550" y="4053010"/>
            <a:ext cx="1800000" cy="648072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Art. 36</a:t>
            </a:r>
            <a:br>
              <a:rPr lang="it-IT" altLang="it-IT" sz="2000" dirty="0" smtClean="0">
                <a:solidFill>
                  <a:prstClr val="black"/>
                </a:solidFill>
              </a:rPr>
            </a:br>
            <a:r>
              <a:rPr lang="it-IT" altLang="it-IT" sz="2000" dirty="0" smtClean="0">
                <a:solidFill>
                  <a:prstClr val="black"/>
                </a:solidFill>
              </a:rPr>
              <a:t>DLgs. 127/91 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0" name="Rettangolo arrotondato 19"/>
          <p:cNvSpPr/>
          <p:nvPr/>
        </p:nvSpPr>
        <p:spPr>
          <a:xfrm>
            <a:off x="4637550" y="4989114"/>
            <a:ext cx="1800000" cy="432048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1500" dirty="0" smtClean="0">
                <a:solidFill>
                  <a:prstClr val="black"/>
                </a:solidFill>
              </a:rPr>
              <a:t>Costo </a:t>
            </a:r>
            <a:endParaRPr lang="it-IT" altLang="it-IT" sz="1500" dirty="0">
              <a:solidFill>
                <a:prstClr val="black"/>
              </a:solidFill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6554558" y="4053010"/>
            <a:ext cx="1800000" cy="648072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 smtClean="0">
                <a:solidFill>
                  <a:prstClr val="black"/>
                </a:solidFill>
              </a:rPr>
              <a:t>OIC 17 § 113</a:t>
            </a:r>
            <a:endParaRPr lang="it-IT" altLang="it-IT" sz="2000" dirty="0">
              <a:solidFill>
                <a:prstClr val="black"/>
              </a:solidFill>
            </a:endParaRPr>
          </a:p>
        </p:txBody>
      </p:sp>
      <p:sp>
        <p:nvSpPr>
          <p:cNvPr id="22" name="Rettangolo arrotondato 21"/>
          <p:cNvSpPr/>
          <p:nvPr/>
        </p:nvSpPr>
        <p:spPr>
          <a:xfrm>
            <a:off x="6554558" y="4989114"/>
            <a:ext cx="1800000" cy="1296144"/>
          </a:xfrm>
          <a:prstGeom prst="roundRect">
            <a:avLst>
              <a:gd name="adj" fmla="val 13316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1500" spc="-30" dirty="0" smtClean="0">
                <a:solidFill>
                  <a:prstClr val="black"/>
                </a:solidFill>
              </a:rPr>
              <a:t>Minore tra costo (a metodo del patrimonio netto e presumibile valore di realizzo)</a:t>
            </a:r>
            <a:endParaRPr lang="it-IT" altLang="it-IT" sz="1500" spc="-30" dirty="0">
              <a:solidFill>
                <a:prstClr val="black"/>
              </a:solidFill>
            </a:endParaRPr>
          </a:p>
        </p:txBody>
      </p:sp>
      <p:sp>
        <p:nvSpPr>
          <p:cNvPr id="3" name="Freccia in giù 2"/>
          <p:cNvSpPr/>
          <p:nvPr/>
        </p:nvSpPr>
        <p:spPr>
          <a:xfrm>
            <a:off x="1604542" y="2941837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Freccia in giù 22"/>
          <p:cNvSpPr/>
          <p:nvPr/>
        </p:nvSpPr>
        <p:spPr>
          <a:xfrm>
            <a:off x="3512542" y="2941837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Freccia in giù 23"/>
          <p:cNvSpPr/>
          <p:nvPr/>
        </p:nvSpPr>
        <p:spPr>
          <a:xfrm>
            <a:off x="5429550" y="2941837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Freccia in giù 24"/>
          <p:cNvSpPr/>
          <p:nvPr/>
        </p:nvSpPr>
        <p:spPr>
          <a:xfrm>
            <a:off x="7346558" y="2941837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reccia in giù 25"/>
          <p:cNvSpPr/>
          <p:nvPr/>
        </p:nvSpPr>
        <p:spPr>
          <a:xfrm>
            <a:off x="2603534" y="4771141"/>
            <a:ext cx="216000" cy="144016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Freccia in giù 26"/>
          <p:cNvSpPr/>
          <p:nvPr/>
        </p:nvSpPr>
        <p:spPr>
          <a:xfrm>
            <a:off x="5429550" y="4771141"/>
            <a:ext cx="216000" cy="144016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Freccia in giù 27"/>
          <p:cNvSpPr/>
          <p:nvPr/>
        </p:nvSpPr>
        <p:spPr>
          <a:xfrm>
            <a:off x="7346558" y="4771141"/>
            <a:ext cx="216000" cy="144016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Freccia in giù 28"/>
          <p:cNvSpPr/>
          <p:nvPr/>
        </p:nvSpPr>
        <p:spPr>
          <a:xfrm>
            <a:off x="5429550" y="3836986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Freccia in giù 29"/>
          <p:cNvSpPr/>
          <p:nvPr/>
        </p:nvSpPr>
        <p:spPr>
          <a:xfrm>
            <a:off x="7346558" y="3836986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AutoShape 11"/>
          <p:cNvSpPr>
            <a:spLocks/>
          </p:cNvSpPr>
          <p:nvPr/>
        </p:nvSpPr>
        <p:spPr bwMode="auto">
          <a:xfrm rot="5400000">
            <a:off x="2600527" y="2184009"/>
            <a:ext cx="150429" cy="3456384"/>
          </a:xfrm>
          <a:prstGeom prst="rightBrace">
            <a:avLst>
              <a:gd name="adj1" fmla="val 230493"/>
              <a:gd name="adj2" fmla="val 49748"/>
            </a:avLst>
          </a:prstGeom>
          <a:noFill/>
          <a:ln w="28575">
            <a:solidFill>
              <a:srgbClr val="364D47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it-IT" sz="2585">
              <a:solidFill>
                <a:srgbClr val="89A927"/>
              </a:solidFill>
              <a:latin typeface="Arial"/>
              <a:ea typeface="MS PGothic" pitchFamily="34" charset="-128"/>
            </a:endParaRPr>
          </a:p>
        </p:txBody>
      </p:sp>
      <p:sp>
        <p:nvSpPr>
          <p:cNvPr id="32" name="Text Box 1027"/>
          <p:cNvSpPr txBox="1">
            <a:spLocks noChangeArrowheads="1"/>
          </p:cNvSpPr>
          <p:nvPr/>
        </p:nvSpPr>
        <p:spPr bwMode="auto">
          <a:xfrm>
            <a:off x="578829" y="1120796"/>
            <a:ext cx="7986342" cy="1275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TRATTAMENTO </a:t>
            </a: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CONTABILE DELLE PARTECIPAZIONI DI </a:t>
            </a:r>
            <a:r>
              <a:rPr lang="it-IT" sz="3000" b="1" spc="-130" dirty="0" smtClean="0">
                <a:solidFill>
                  <a:srgbClr val="002060"/>
                </a:solidFill>
                <a:latin typeface="Arial"/>
                <a:cs typeface="Arial"/>
              </a:rPr>
              <a:t>CONTROLLO ESCLUSE </a:t>
            </a: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DAL CONSOLIDAMENTO INTEGRALE</a:t>
            </a:r>
            <a:endParaRPr lang="it-IT" sz="3000" b="1" spc="-130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33" name="CasellaDiTesto 32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PAG.63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8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arrotondato 31"/>
          <p:cNvSpPr/>
          <p:nvPr/>
        </p:nvSpPr>
        <p:spPr>
          <a:xfrm>
            <a:off x="793250" y="2284073"/>
            <a:ext cx="7592516" cy="755917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srgbClr val="C00000"/>
                </a:solidFill>
              </a:rPr>
              <a:t>Redazione del primo bilancio consolidato di un gruppo esonerato</a:t>
            </a:r>
          </a:p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srgbClr val="C00000"/>
                </a:solidFill>
              </a:rPr>
              <a:t>Regola generale </a:t>
            </a:r>
            <a:r>
              <a:rPr lang="it-IT" altLang="it-IT" sz="2000" spc="-30" dirty="0" smtClean="0">
                <a:solidFill>
                  <a:prstClr val="black"/>
                </a:solidFill>
                <a:sym typeface="Wingdings"/>
              </a:rPr>
              <a:t></a:t>
            </a:r>
            <a:r>
              <a:rPr lang="it-IT" altLang="it-IT" sz="2000" spc="-30" dirty="0" smtClean="0">
                <a:solidFill>
                  <a:prstClr val="black"/>
                </a:solidFill>
              </a:rPr>
              <a:t> </a:t>
            </a:r>
            <a:r>
              <a:rPr lang="it-IT" altLang="it-IT" sz="2000" spc="-30" dirty="0">
                <a:solidFill>
                  <a:prstClr val="black"/>
                </a:solidFill>
              </a:rPr>
              <a:t>Data in cui vengono meno le cause di esonero</a:t>
            </a:r>
            <a:endParaRPr lang="it-IT" altLang="it-IT" sz="2000" spc="-30" dirty="0" smtClean="0">
              <a:solidFill>
                <a:prstClr val="black"/>
              </a:solidFill>
            </a:endParaRPr>
          </a:p>
        </p:txBody>
      </p:sp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611560" y="1196752"/>
            <a:ext cx="7920880" cy="8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spcBef>
                <a:spcPct val="50000"/>
              </a:spcBef>
            </a:pPr>
            <a:r>
              <a:rPr lang="it-IT" sz="3000" b="1" spc="-130" dirty="0">
                <a:solidFill>
                  <a:srgbClr val="002060"/>
                </a:solidFill>
                <a:latin typeface="Arial"/>
                <a:cs typeface="Arial"/>
              </a:rPr>
              <a:t>REDAZIONE DEL BILANCIO CONSOLIDATO DI UN GRUPPO PRE-ESISTENTE</a:t>
            </a:r>
            <a:endParaRPr lang="it-IT" sz="3000" b="1" spc="-130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793250" y="3472038"/>
            <a:ext cx="3600000" cy="108012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>
                <a:solidFill>
                  <a:prstClr val="black"/>
                </a:solidFill>
              </a:rPr>
              <a:t>Gruppo di modeste </a:t>
            </a:r>
            <a:r>
              <a:rPr lang="it-IT" altLang="it-IT" sz="2000" dirty="0" smtClean="0">
                <a:solidFill>
                  <a:prstClr val="black"/>
                </a:solidFill>
              </a:rPr>
              <a:t>dimensioni</a:t>
            </a:r>
          </a:p>
          <a:p>
            <a:pPr marL="342900" indent="-342900" fontAlgn="auto">
              <a:spcBef>
                <a:spcPts val="4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 smtClean="0">
                <a:solidFill>
                  <a:prstClr val="black"/>
                </a:solidFill>
              </a:rPr>
              <a:t>Partecipazioni </a:t>
            </a:r>
            <a:r>
              <a:rPr lang="it-IT" altLang="it-IT" sz="2000" dirty="0">
                <a:solidFill>
                  <a:prstClr val="black"/>
                </a:solidFill>
              </a:rPr>
              <a:t>irrilevanti</a:t>
            </a:r>
          </a:p>
        </p:txBody>
      </p:sp>
      <p:sp>
        <p:nvSpPr>
          <p:cNvPr id="18" name="Rettangolo arrotondato 17"/>
          <p:cNvSpPr/>
          <p:nvPr/>
        </p:nvSpPr>
        <p:spPr>
          <a:xfrm>
            <a:off x="793250" y="4912198"/>
            <a:ext cx="3600000" cy="1296144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srgbClr val="C00000"/>
                </a:solidFill>
              </a:rPr>
              <a:t>Comportamento accettabile</a:t>
            </a:r>
          </a:p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Utilizzo dei dati contabili al momento del primo consolidamento</a:t>
            </a:r>
            <a:endParaRPr lang="it-IT" altLang="it-IT" sz="2000" spc="-30" dirty="0" smtClean="0">
              <a:solidFill>
                <a:prstClr val="black"/>
              </a:solidFill>
            </a:endParaRPr>
          </a:p>
        </p:txBody>
      </p:sp>
      <p:sp>
        <p:nvSpPr>
          <p:cNvPr id="20" name="Rettangolo arrotondato 19"/>
          <p:cNvSpPr/>
          <p:nvPr/>
        </p:nvSpPr>
        <p:spPr>
          <a:xfrm>
            <a:off x="4586933" y="4912198"/>
            <a:ext cx="3801491" cy="1296144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srgbClr val="C00000"/>
                </a:solidFill>
              </a:rPr>
              <a:t>Comportamento raccomandato</a:t>
            </a:r>
          </a:p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Utilizzo dei dati contabili al momento dell’acquisizione del controllo</a:t>
            </a:r>
            <a:endParaRPr lang="it-IT" altLang="it-IT" sz="2000" spc="-30" dirty="0" smtClean="0">
              <a:solidFill>
                <a:prstClr val="black"/>
              </a:solidFill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4586933" y="3472038"/>
            <a:ext cx="3798833" cy="1080120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i="1" dirty="0">
                <a:solidFill>
                  <a:prstClr val="black"/>
                </a:solidFill>
              </a:rPr>
              <a:t>Sub Holding</a:t>
            </a:r>
            <a:endParaRPr lang="it-IT" altLang="it-IT" sz="2000" i="1" dirty="0" smtClean="0">
              <a:solidFill>
                <a:prstClr val="black"/>
              </a:solidFill>
            </a:endParaRPr>
          </a:p>
        </p:txBody>
      </p:sp>
      <p:sp>
        <p:nvSpPr>
          <p:cNvPr id="26" name="Freccia in giù 25"/>
          <p:cNvSpPr/>
          <p:nvPr/>
        </p:nvSpPr>
        <p:spPr>
          <a:xfrm>
            <a:off x="2485250" y="4694225"/>
            <a:ext cx="216000" cy="144016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8" name="Freccia in giù 27"/>
          <p:cNvSpPr/>
          <p:nvPr/>
        </p:nvSpPr>
        <p:spPr>
          <a:xfrm>
            <a:off x="6436854" y="4694225"/>
            <a:ext cx="216000" cy="144016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33" name="Freccia in giù 32"/>
          <p:cNvSpPr/>
          <p:nvPr/>
        </p:nvSpPr>
        <p:spPr>
          <a:xfrm>
            <a:off x="2485250" y="3184006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34" name="Freccia in giù 33"/>
          <p:cNvSpPr/>
          <p:nvPr/>
        </p:nvSpPr>
        <p:spPr>
          <a:xfrm>
            <a:off x="6436854" y="3184006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PAG.63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78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27"/>
          <p:cNvSpPr txBox="1">
            <a:spLocks noChangeArrowheads="1"/>
          </p:cNvSpPr>
          <p:nvPr/>
        </p:nvSpPr>
        <p:spPr bwMode="auto">
          <a:xfrm>
            <a:off x="179512" y="1116520"/>
            <a:ext cx="8784976" cy="1275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defTabSz="457200" eaLnBrk="1" hangingPunct="1">
              <a:lnSpc>
                <a:spcPct val="90000"/>
              </a:lnSpc>
              <a:spcBef>
                <a:spcPct val="50000"/>
              </a:spcBef>
            </a:pPr>
            <a:r>
              <a:rPr lang="it-IT" sz="3000" b="1" spc="-140" dirty="0">
                <a:solidFill>
                  <a:srgbClr val="002060"/>
                </a:solidFill>
                <a:latin typeface="Arial"/>
                <a:cs typeface="Arial"/>
              </a:rPr>
              <a:t>CONSOLIDAMENTO DELLE PARTECIPAZIONI DI CONTROLLO E </a:t>
            </a:r>
            <a:r>
              <a:rPr lang="it-IT" sz="3000" b="1" spc="-140" dirty="0" smtClean="0">
                <a:solidFill>
                  <a:srgbClr val="002060"/>
                </a:solidFill>
                <a:latin typeface="Arial"/>
                <a:cs typeface="Arial"/>
              </a:rPr>
              <a:t> TRATTAMENTO </a:t>
            </a:r>
            <a:r>
              <a:rPr lang="it-IT" sz="3000" b="1" spc="-140" dirty="0">
                <a:solidFill>
                  <a:srgbClr val="002060"/>
                </a:solidFill>
                <a:latin typeface="Arial"/>
                <a:cs typeface="Arial"/>
              </a:rPr>
              <a:t>CONTABILE DELLA DIFFERENZA POSITIVA (</a:t>
            </a:r>
            <a:r>
              <a:rPr lang="it-IT" sz="3000" b="1" spc="-140" dirty="0" smtClean="0">
                <a:solidFill>
                  <a:srgbClr val="002060"/>
                </a:solidFill>
                <a:latin typeface="Arial"/>
                <a:cs typeface="Arial"/>
              </a:rPr>
              <a:t>EVENTUALE)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649702" y="2548011"/>
            <a:ext cx="7848872" cy="360000"/>
          </a:xfrm>
          <a:prstGeom prst="roundRect">
            <a:avLst>
              <a:gd name="adj" fmla="val 19681"/>
            </a:avLst>
          </a:prstGeom>
          <a:solidFill>
            <a:srgbClr val="364D47"/>
          </a:solidFill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white"/>
                </a:solidFill>
              </a:rPr>
              <a:t>Differenza positiva da annullamento residua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649702" y="3196003"/>
            <a:ext cx="3708000" cy="445641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OIC 17 in bozza</a:t>
            </a:r>
            <a:endParaRPr lang="it-IT" altLang="it-IT" sz="2000" dirty="0" smtClean="0">
              <a:solidFill>
                <a:prstClr val="black"/>
              </a:solidFill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4492726" y="3182410"/>
            <a:ext cx="4005848" cy="445641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364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Versione definitiva dell’OIC 17</a:t>
            </a:r>
            <a:endParaRPr lang="it-IT" altLang="it-IT" sz="2000" spc="-30" dirty="0" smtClean="0">
              <a:solidFill>
                <a:prstClr val="black"/>
              </a:solidFill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645319" y="3988092"/>
            <a:ext cx="2020607" cy="1224136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Valore recuperabile tramite redditi futuri</a:t>
            </a:r>
            <a:endParaRPr lang="it-IT" altLang="it-IT" sz="2000" spc="-30" dirty="0" smtClean="0">
              <a:solidFill>
                <a:prstClr val="black"/>
              </a:solidFill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649702" y="5483326"/>
            <a:ext cx="2016224" cy="792088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Differenza da consolidamento</a:t>
            </a:r>
          </a:p>
        </p:txBody>
      </p:sp>
      <p:sp>
        <p:nvSpPr>
          <p:cNvPr id="19" name="Rettangolo arrotondato 18"/>
          <p:cNvSpPr/>
          <p:nvPr/>
        </p:nvSpPr>
        <p:spPr>
          <a:xfrm>
            <a:off x="2737934" y="3988092"/>
            <a:ext cx="1619768" cy="1224135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Cattivo affare</a:t>
            </a:r>
            <a:endParaRPr lang="it-IT" altLang="it-IT" sz="2000" dirty="0" smtClean="0">
              <a:solidFill>
                <a:prstClr val="black"/>
              </a:solidFill>
            </a:endParaRPr>
          </a:p>
        </p:txBody>
      </p:sp>
      <p:sp>
        <p:nvSpPr>
          <p:cNvPr id="3" name="Freccia in giù 2"/>
          <p:cNvSpPr/>
          <p:nvPr/>
        </p:nvSpPr>
        <p:spPr>
          <a:xfrm>
            <a:off x="2341702" y="2967222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4" name="Freccia in giù 23"/>
          <p:cNvSpPr/>
          <p:nvPr/>
        </p:nvSpPr>
        <p:spPr>
          <a:xfrm>
            <a:off x="6391096" y="2962228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9" name="Freccia in giù 28"/>
          <p:cNvSpPr/>
          <p:nvPr/>
        </p:nvSpPr>
        <p:spPr>
          <a:xfrm>
            <a:off x="5381305" y="3732038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30" name="Freccia in giù 29"/>
          <p:cNvSpPr/>
          <p:nvPr/>
        </p:nvSpPr>
        <p:spPr>
          <a:xfrm>
            <a:off x="7444835" y="3732038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32" name="Rettangolo arrotondato 31"/>
          <p:cNvSpPr/>
          <p:nvPr/>
        </p:nvSpPr>
        <p:spPr>
          <a:xfrm>
            <a:off x="4492726" y="3988091"/>
            <a:ext cx="1993159" cy="1224135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Valore recuperabile tramite redditi futuri</a:t>
            </a:r>
          </a:p>
        </p:txBody>
      </p:sp>
      <p:sp>
        <p:nvSpPr>
          <p:cNvPr id="33" name="Rettangolo arrotondato 32"/>
          <p:cNvSpPr/>
          <p:nvPr/>
        </p:nvSpPr>
        <p:spPr>
          <a:xfrm>
            <a:off x="6607096" y="3988092"/>
            <a:ext cx="1891478" cy="1224135"/>
          </a:xfrm>
          <a:prstGeom prst="roundRect">
            <a:avLst>
              <a:gd name="adj" fmla="val 19681"/>
            </a:avLst>
          </a:prstGeom>
          <a:noFill/>
          <a:ln w="38100">
            <a:solidFill>
              <a:srgbClr val="89A9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dirty="0">
                <a:solidFill>
                  <a:prstClr val="black"/>
                </a:solidFill>
              </a:rPr>
              <a:t>Cattivo affare</a:t>
            </a:r>
            <a:endParaRPr lang="it-IT" altLang="it-IT" sz="2000" dirty="0" smtClean="0">
              <a:solidFill>
                <a:prstClr val="black"/>
              </a:solidFill>
            </a:endParaRPr>
          </a:p>
        </p:txBody>
      </p:sp>
      <p:sp>
        <p:nvSpPr>
          <p:cNvPr id="34" name="Rettangolo arrotondato 33"/>
          <p:cNvSpPr/>
          <p:nvPr/>
        </p:nvSpPr>
        <p:spPr>
          <a:xfrm>
            <a:off x="2737934" y="5483326"/>
            <a:ext cx="1619768" cy="792088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2000" dirty="0" smtClean="0">
                <a:solidFill>
                  <a:srgbClr val="C00000"/>
                </a:solidFill>
              </a:rPr>
              <a:t>C.E.</a:t>
            </a:r>
          </a:p>
        </p:txBody>
      </p:sp>
      <p:sp>
        <p:nvSpPr>
          <p:cNvPr id="35" name="Rettangolo arrotondato 34"/>
          <p:cNvSpPr/>
          <p:nvPr/>
        </p:nvSpPr>
        <p:spPr>
          <a:xfrm>
            <a:off x="4492726" y="5483326"/>
            <a:ext cx="1993159" cy="792088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it-IT" altLang="it-IT" sz="2000" spc="-30" dirty="0">
                <a:solidFill>
                  <a:prstClr val="black"/>
                </a:solidFill>
              </a:rPr>
              <a:t>Differenza da </a:t>
            </a:r>
            <a:r>
              <a:rPr lang="it-IT" altLang="it-IT" sz="2000" spc="-40" dirty="0">
                <a:solidFill>
                  <a:prstClr val="black"/>
                </a:solidFill>
              </a:rPr>
              <a:t>consolidamento</a:t>
            </a:r>
          </a:p>
        </p:txBody>
      </p:sp>
      <p:sp>
        <p:nvSpPr>
          <p:cNvPr id="36" name="Rettangolo arrotondato 35"/>
          <p:cNvSpPr/>
          <p:nvPr/>
        </p:nvSpPr>
        <p:spPr>
          <a:xfrm>
            <a:off x="6607096" y="5483326"/>
            <a:ext cx="1891478" cy="792088"/>
          </a:xfrm>
          <a:prstGeom prst="roundRect">
            <a:avLst>
              <a:gd name="adj" fmla="val 19681"/>
            </a:avLst>
          </a:prstGeom>
          <a:noFill/>
          <a:ln w="38100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7313" indent="-87313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700" dirty="0" err="1">
                <a:solidFill>
                  <a:srgbClr val="C00000"/>
                </a:solidFill>
              </a:rPr>
              <a:t>Riduz</a:t>
            </a:r>
            <a:r>
              <a:rPr lang="it-IT" altLang="it-IT" sz="1700" dirty="0">
                <a:solidFill>
                  <a:srgbClr val="C00000"/>
                </a:solidFill>
              </a:rPr>
              <a:t>. riserva </a:t>
            </a:r>
            <a:r>
              <a:rPr lang="it-IT" altLang="it-IT" sz="1700" spc="-30" dirty="0">
                <a:solidFill>
                  <a:srgbClr val="C00000"/>
                </a:solidFill>
              </a:rPr>
              <a:t>consolidamento</a:t>
            </a:r>
          </a:p>
          <a:p>
            <a:pPr marL="87313" indent="-87313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it-IT" altLang="it-IT" sz="1700" dirty="0">
                <a:solidFill>
                  <a:srgbClr val="C00000"/>
                </a:solidFill>
              </a:rPr>
              <a:t>C.E.</a:t>
            </a:r>
          </a:p>
        </p:txBody>
      </p:sp>
      <p:sp>
        <p:nvSpPr>
          <p:cNvPr id="37" name="Freccia in giù 36"/>
          <p:cNvSpPr/>
          <p:nvPr/>
        </p:nvSpPr>
        <p:spPr>
          <a:xfrm>
            <a:off x="1560661" y="3732038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38" name="Freccia in giù 37"/>
          <p:cNvSpPr/>
          <p:nvPr/>
        </p:nvSpPr>
        <p:spPr>
          <a:xfrm>
            <a:off x="3439818" y="3732038"/>
            <a:ext cx="216000" cy="144016"/>
          </a:xfrm>
          <a:prstGeom prst="downArrow">
            <a:avLst/>
          </a:prstGeom>
          <a:solidFill>
            <a:srgbClr val="364D47"/>
          </a:solidFill>
          <a:ln>
            <a:solidFill>
              <a:srgbClr val="364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39" name="Freccia in giù 38"/>
          <p:cNvSpPr/>
          <p:nvPr/>
        </p:nvSpPr>
        <p:spPr>
          <a:xfrm>
            <a:off x="1549814" y="5284235"/>
            <a:ext cx="216000" cy="144016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40" name="Freccia in giù 39"/>
          <p:cNvSpPr/>
          <p:nvPr/>
        </p:nvSpPr>
        <p:spPr>
          <a:xfrm>
            <a:off x="3428971" y="5284235"/>
            <a:ext cx="216000" cy="144016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41" name="Freccia in giù 40"/>
          <p:cNvSpPr/>
          <p:nvPr/>
        </p:nvSpPr>
        <p:spPr>
          <a:xfrm>
            <a:off x="5384628" y="5284235"/>
            <a:ext cx="216000" cy="144016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42" name="Freccia in giù 41"/>
          <p:cNvSpPr/>
          <p:nvPr/>
        </p:nvSpPr>
        <p:spPr>
          <a:xfrm>
            <a:off x="7444835" y="5284235"/>
            <a:ext cx="216000" cy="144016"/>
          </a:xfrm>
          <a:prstGeom prst="downArrow">
            <a:avLst/>
          </a:prstGeom>
          <a:solidFill>
            <a:srgbClr val="89A927"/>
          </a:solidFill>
          <a:ln>
            <a:solidFill>
              <a:srgbClr val="89A9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sp>
        <p:nvSpPr>
          <p:cNvPr id="25" name="CasellaDiTesto 24"/>
          <p:cNvSpPr txBox="1"/>
          <p:nvPr/>
        </p:nvSpPr>
        <p:spPr bwMode="auto">
          <a:xfrm>
            <a:off x="7674890" y="426150"/>
            <a:ext cx="17281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sz="1600" b="1" dirty="0" smtClean="0">
                <a:solidFill>
                  <a:srgbClr val="4E518D"/>
                </a:solidFill>
              </a:rPr>
              <a:t>PAG.64</a:t>
            </a:r>
            <a:endParaRPr lang="it-IT" sz="1600" b="1" dirty="0">
              <a:solidFill>
                <a:srgbClr val="4E51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25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anchor="ctr"/>
      <a:lstStyle>
        <a:defPPr algn="ctr" eaLnBrk="1" hangingPunct="1">
          <a:spcBef>
            <a:spcPct val="50000"/>
          </a:spcBef>
          <a:defRPr sz="1800" dirty="0">
            <a:solidFill>
              <a:srgbClr val="262626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2239</TotalTime>
  <Words>7783</Words>
  <Application>Microsoft Office PowerPoint</Application>
  <PresentationFormat>Presentazione su schermo (4:3)</PresentationFormat>
  <Paragraphs>1585</Paragraphs>
  <Slides>131</Slides>
  <Notes>121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131</vt:i4>
      </vt:variant>
    </vt:vector>
  </HeadingPairs>
  <TitlesOfParts>
    <vt:vector size="132" baseType="lpstr">
      <vt:lpstr>slide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Serena Corniglia</dc:creator>
  <cp:lastModifiedBy>Luca Peretti</cp:lastModifiedBy>
  <cp:revision>327</cp:revision>
  <cp:lastPrinted>2015-02-20T15:29:53Z</cp:lastPrinted>
  <dcterms:created xsi:type="dcterms:W3CDTF">2014-11-18T13:44:43Z</dcterms:created>
  <dcterms:modified xsi:type="dcterms:W3CDTF">2015-03-18T08:39:51Z</dcterms:modified>
</cp:coreProperties>
</file>